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383" r:id="rId3"/>
    <p:sldId id="384" r:id="rId4"/>
    <p:sldId id="405" r:id="rId5"/>
    <p:sldId id="385" r:id="rId6"/>
    <p:sldId id="414" r:id="rId7"/>
    <p:sldId id="386" r:id="rId8"/>
    <p:sldId id="387" r:id="rId9"/>
    <p:sldId id="388" r:id="rId10"/>
    <p:sldId id="399" r:id="rId11"/>
    <p:sldId id="416" r:id="rId12"/>
    <p:sldId id="415" r:id="rId13"/>
    <p:sldId id="389" r:id="rId14"/>
    <p:sldId id="397" r:id="rId15"/>
    <p:sldId id="398" r:id="rId16"/>
    <p:sldId id="417" r:id="rId17"/>
    <p:sldId id="418" r:id="rId18"/>
    <p:sldId id="392" r:id="rId19"/>
    <p:sldId id="393" r:id="rId20"/>
    <p:sldId id="421" r:id="rId21"/>
    <p:sldId id="422" r:id="rId22"/>
    <p:sldId id="400" r:id="rId23"/>
    <p:sldId id="394" r:id="rId24"/>
    <p:sldId id="401" r:id="rId25"/>
    <p:sldId id="402" r:id="rId26"/>
    <p:sldId id="404" r:id="rId27"/>
    <p:sldId id="395" r:id="rId28"/>
    <p:sldId id="423" r:id="rId29"/>
    <p:sldId id="408" r:id="rId30"/>
    <p:sldId id="407" r:id="rId31"/>
    <p:sldId id="406" r:id="rId32"/>
    <p:sldId id="396" r:id="rId33"/>
    <p:sldId id="409" r:id="rId34"/>
    <p:sldId id="410" r:id="rId35"/>
    <p:sldId id="411" r:id="rId36"/>
    <p:sldId id="412" r:id="rId37"/>
    <p:sldId id="413" r:id="rId38"/>
  </p:sldIdLst>
  <p:sldSz cx="9144000" cy="5143500" type="screen16x9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90" autoAdjust="0"/>
    <p:restoredTop sz="95159" autoAdjust="0"/>
  </p:normalViewPr>
  <p:slideViewPr>
    <p:cSldViewPr>
      <p:cViewPr>
        <p:scale>
          <a:sx n="100" d="100"/>
          <a:sy n="100" d="100"/>
        </p:scale>
        <p:origin x="-372" y="-4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1027E-FD26-4005-959D-7B4DDF3FA2CB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1463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56996-2940-4416-A1B9-45A59BCDAD3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24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56996-2940-4416-A1B9-45A59BCDAD3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94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55898" y="9442033"/>
            <a:ext cx="2949715" cy="49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914437" eaLnBrk="0" hangingPunct="0">
              <a:spcAft>
                <a:spcPct val="0"/>
              </a:spcAft>
            </a:pPr>
            <a:fld id="{56D5E360-3628-4DF4-A017-CEECE8FF9501}" type="slidenum">
              <a:rPr lang="en-US" sz="1200"/>
              <a:pPr algn="r" defTabSz="914437" eaLnBrk="0" hangingPunct="0">
                <a:spcAft>
                  <a:spcPct val="0"/>
                </a:spcAft>
              </a:pPr>
              <a:t>10</a:t>
            </a:fld>
            <a:endParaRPr lang="en-US" sz="1200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55898" y="9442033"/>
            <a:ext cx="2949715" cy="49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914437" eaLnBrk="0" hangingPunct="0">
              <a:spcAft>
                <a:spcPct val="0"/>
              </a:spcAft>
            </a:pPr>
            <a:fld id="{56D5E360-3628-4DF4-A017-CEECE8FF9501}" type="slidenum">
              <a:rPr lang="en-US" sz="1200"/>
              <a:pPr algn="r" defTabSz="914437" eaLnBrk="0" hangingPunct="0">
                <a:spcAft>
                  <a:spcPct val="0"/>
                </a:spcAft>
              </a:pPr>
              <a:t>11</a:t>
            </a:fld>
            <a:endParaRPr lang="en-US" sz="1200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55898" y="9442033"/>
            <a:ext cx="2949715" cy="49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914437" eaLnBrk="0" hangingPunct="0">
              <a:spcAft>
                <a:spcPct val="0"/>
              </a:spcAft>
            </a:pPr>
            <a:fld id="{56D5E360-3628-4DF4-A017-CEECE8FF9501}" type="slidenum">
              <a:rPr lang="en-US" sz="1200"/>
              <a:pPr algn="r" defTabSz="914437" eaLnBrk="0" hangingPunct="0">
                <a:spcAft>
                  <a:spcPct val="0"/>
                </a:spcAft>
              </a:pPr>
              <a:t>12</a:t>
            </a:fld>
            <a:endParaRPr lang="en-US" sz="1200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55898" y="9442033"/>
            <a:ext cx="2949715" cy="49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914437" eaLnBrk="0" hangingPunct="0">
              <a:spcAft>
                <a:spcPct val="0"/>
              </a:spcAft>
            </a:pPr>
            <a:fld id="{56D5E360-3628-4DF4-A017-CEECE8FF9501}" type="slidenum">
              <a:rPr lang="en-US" sz="1200"/>
              <a:pPr algn="r" defTabSz="914437" eaLnBrk="0" hangingPunct="0">
                <a:spcAft>
                  <a:spcPct val="0"/>
                </a:spcAft>
              </a:pPr>
              <a:t>13</a:t>
            </a:fld>
            <a:endParaRPr lang="en-US" sz="1200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55898" y="9442033"/>
            <a:ext cx="2949715" cy="49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914437" eaLnBrk="0" hangingPunct="0">
              <a:spcAft>
                <a:spcPct val="0"/>
              </a:spcAft>
            </a:pPr>
            <a:fld id="{56D5E360-3628-4DF4-A017-CEECE8FF9501}" type="slidenum">
              <a:rPr lang="en-US" sz="1200"/>
              <a:pPr algn="r" defTabSz="914437" eaLnBrk="0" hangingPunct="0">
                <a:spcAft>
                  <a:spcPct val="0"/>
                </a:spcAft>
              </a:pPr>
              <a:t>14</a:t>
            </a:fld>
            <a:endParaRPr lang="en-US" sz="1200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55898" y="9442033"/>
            <a:ext cx="2949715" cy="49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914437" eaLnBrk="0" hangingPunct="0">
              <a:spcAft>
                <a:spcPct val="0"/>
              </a:spcAft>
            </a:pPr>
            <a:fld id="{56D5E360-3628-4DF4-A017-CEECE8FF9501}" type="slidenum">
              <a:rPr lang="en-US" sz="1200"/>
              <a:pPr algn="r" defTabSz="914437" eaLnBrk="0" hangingPunct="0">
                <a:spcAft>
                  <a:spcPct val="0"/>
                </a:spcAft>
              </a:pPr>
              <a:t>15</a:t>
            </a:fld>
            <a:endParaRPr lang="en-US" sz="1200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l-NL" dirty="0" err="1" smtClean="0">
                <a:ea typeface="ＭＳ Ｐゴシック" pitchFamily="1" charset="-128"/>
              </a:rPr>
              <a:t>If</a:t>
            </a:r>
            <a:r>
              <a:rPr lang="nl-NL" dirty="0" smtClean="0">
                <a:ea typeface="ＭＳ Ｐゴシック" pitchFamily="1" charset="-128"/>
              </a:rPr>
              <a:t> we make a </a:t>
            </a:r>
            <a:r>
              <a:rPr lang="nl-NL" dirty="0" err="1" smtClean="0">
                <a:ea typeface="ＭＳ Ｐゴシック" pitchFamily="1" charset="-128"/>
              </a:rPr>
              <a:t>round</a:t>
            </a:r>
            <a:r>
              <a:rPr lang="nl-NL" dirty="0" smtClean="0">
                <a:ea typeface="ＭＳ Ｐゴシック" pitchFamily="1" charset="-128"/>
              </a:rPr>
              <a:t> trip, we </a:t>
            </a:r>
            <a:r>
              <a:rPr lang="nl-NL" dirty="0" err="1" smtClean="0">
                <a:ea typeface="ＭＳ Ｐゴシック" pitchFamily="1" charset="-128"/>
              </a:rPr>
              <a:t>cannot</a:t>
            </a:r>
            <a:r>
              <a:rPr lang="nl-NL" dirty="0" smtClean="0">
                <a:ea typeface="ＭＳ Ｐゴシック" pitchFamily="1" charset="-128"/>
              </a:rPr>
              <a:t> </a:t>
            </a:r>
            <a:r>
              <a:rPr lang="nl-NL" dirty="0" err="1" smtClean="0">
                <a:ea typeface="ＭＳ Ｐゴシック" pitchFamily="1" charset="-128"/>
              </a:rPr>
              <a:t>choose</a:t>
            </a:r>
            <a:r>
              <a:rPr lang="nl-NL" dirty="0" smtClean="0">
                <a:ea typeface="ＭＳ Ｐゴシック" pitchFamily="1" charset="-128"/>
              </a:rPr>
              <a:t> t, </a:t>
            </a:r>
            <a:r>
              <a:rPr lang="nl-NL" dirty="0" err="1" smtClean="0">
                <a:ea typeface="ＭＳ Ｐゴシック" pitchFamily="1" charset="-128"/>
              </a:rPr>
              <a:t>because</a:t>
            </a:r>
            <a:r>
              <a:rPr lang="nl-NL" dirty="0" smtClean="0">
                <a:ea typeface="ＭＳ Ｐゴシック" pitchFamily="1" charset="-128"/>
              </a:rPr>
              <a:t> we </a:t>
            </a:r>
            <a:r>
              <a:rPr lang="nl-NL" dirty="0" err="1" smtClean="0">
                <a:ea typeface="ＭＳ Ｐゴシック" pitchFamily="1" charset="-128"/>
              </a:rPr>
              <a:t>cannot</a:t>
            </a:r>
            <a:r>
              <a:rPr lang="nl-NL" dirty="0" smtClean="0">
                <a:ea typeface="ＭＳ Ｐゴシック" pitchFamily="1" charset="-128"/>
              </a:rPr>
              <a:t> </a:t>
            </a:r>
            <a:r>
              <a:rPr lang="nl-NL" dirty="0" err="1" smtClean="0">
                <a:ea typeface="ＭＳ Ｐゴシック" pitchFamily="1" charset="-128"/>
              </a:rPr>
              <a:t>guarantee</a:t>
            </a:r>
            <a:r>
              <a:rPr lang="nl-NL" dirty="0" smtClean="0">
                <a:ea typeface="ＭＳ Ｐゴシック" pitchFamily="1" charset="-128"/>
              </a:rPr>
              <a:t> </a:t>
            </a:r>
            <a:r>
              <a:rPr lang="nl-NL" dirty="0" err="1" smtClean="0">
                <a:ea typeface="ＭＳ Ｐゴシック" pitchFamily="1" charset="-128"/>
              </a:rPr>
              <a:t>beforehand</a:t>
            </a:r>
            <a:r>
              <a:rPr lang="nl-NL" dirty="0" smtClean="0">
                <a:ea typeface="ＭＳ Ｐゴシック" pitchFamily="1" charset="-128"/>
              </a:rPr>
              <a:t> </a:t>
            </a:r>
            <a:r>
              <a:rPr lang="nl-NL" dirty="0" err="1" smtClean="0">
                <a:ea typeface="ＭＳ Ｐゴシック" pitchFamily="1" charset="-128"/>
              </a:rPr>
              <a:t>that</a:t>
            </a:r>
            <a:r>
              <a:rPr lang="nl-NL" dirty="0" smtClean="0">
                <a:ea typeface="ＭＳ Ｐゴシック" pitchFamily="1" charset="-128"/>
              </a:rPr>
              <a:t> we </a:t>
            </a:r>
            <a:r>
              <a:rPr lang="nl-NL" dirty="0" err="1" smtClean="0">
                <a:ea typeface="ＭＳ Ｐゴシック" pitchFamily="1" charset="-128"/>
              </a:rPr>
              <a:t>will</a:t>
            </a:r>
            <a:r>
              <a:rPr lang="nl-NL" dirty="0" smtClean="0">
                <a:ea typeface="ＭＳ Ｐゴシック" pitchFamily="1" charset="-128"/>
              </a:rPr>
              <a:t> </a:t>
            </a:r>
            <a:r>
              <a:rPr lang="nl-NL" dirty="0" err="1" smtClean="0">
                <a:ea typeface="ＭＳ Ｐゴシック" pitchFamily="1" charset="-128"/>
              </a:rPr>
              <a:t>be</a:t>
            </a:r>
            <a:r>
              <a:rPr lang="nl-NL" dirty="0" smtClean="0">
                <a:ea typeface="ＭＳ Ｐゴシック" pitchFamily="1" charset="-128"/>
              </a:rPr>
              <a:t> back home at the end</a:t>
            </a:r>
            <a:r>
              <a:rPr lang="nl-NL" baseline="0" dirty="0" smtClean="0">
                <a:ea typeface="ＭＳ Ｐゴシック" pitchFamily="1" charset="-128"/>
              </a:rPr>
              <a:t> ...</a:t>
            </a:r>
            <a:endParaRPr lang="nl-NL" dirty="0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55898" y="9442033"/>
            <a:ext cx="2949715" cy="49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914437" eaLnBrk="0" hangingPunct="0">
              <a:spcAft>
                <a:spcPct val="0"/>
              </a:spcAft>
            </a:pPr>
            <a:fld id="{56D5E360-3628-4DF4-A017-CEECE8FF9501}" type="slidenum">
              <a:rPr lang="en-US" sz="1200"/>
              <a:pPr algn="r" defTabSz="914437" eaLnBrk="0" hangingPunct="0">
                <a:spcAft>
                  <a:spcPct val="0"/>
                </a:spcAft>
              </a:pPr>
              <a:t>16</a:t>
            </a:fld>
            <a:endParaRPr lang="en-US" sz="1200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l-NL" dirty="0" err="1" smtClean="0">
                <a:ea typeface="ＭＳ Ｐゴシック" pitchFamily="1" charset="-128"/>
              </a:rPr>
              <a:t>If</a:t>
            </a:r>
            <a:r>
              <a:rPr lang="nl-NL" dirty="0" smtClean="0">
                <a:ea typeface="ＭＳ Ｐゴシック" pitchFamily="1" charset="-128"/>
              </a:rPr>
              <a:t> we make a </a:t>
            </a:r>
            <a:r>
              <a:rPr lang="nl-NL" dirty="0" err="1" smtClean="0">
                <a:ea typeface="ＭＳ Ｐゴシック" pitchFamily="1" charset="-128"/>
              </a:rPr>
              <a:t>round</a:t>
            </a:r>
            <a:r>
              <a:rPr lang="nl-NL" dirty="0" smtClean="0">
                <a:ea typeface="ＭＳ Ｐゴシック" pitchFamily="1" charset="-128"/>
              </a:rPr>
              <a:t> trip, we </a:t>
            </a:r>
            <a:r>
              <a:rPr lang="nl-NL" dirty="0" err="1" smtClean="0">
                <a:ea typeface="ＭＳ Ｐゴシック" pitchFamily="1" charset="-128"/>
              </a:rPr>
              <a:t>cannot</a:t>
            </a:r>
            <a:r>
              <a:rPr lang="nl-NL" dirty="0" smtClean="0">
                <a:ea typeface="ＭＳ Ｐゴシック" pitchFamily="1" charset="-128"/>
              </a:rPr>
              <a:t> </a:t>
            </a:r>
            <a:r>
              <a:rPr lang="nl-NL" dirty="0" err="1" smtClean="0">
                <a:ea typeface="ＭＳ Ｐゴシック" pitchFamily="1" charset="-128"/>
              </a:rPr>
              <a:t>choose</a:t>
            </a:r>
            <a:r>
              <a:rPr lang="nl-NL" dirty="0" smtClean="0">
                <a:ea typeface="ＭＳ Ｐゴシック" pitchFamily="1" charset="-128"/>
              </a:rPr>
              <a:t> t, </a:t>
            </a:r>
            <a:r>
              <a:rPr lang="nl-NL" dirty="0" err="1" smtClean="0">
                <a:ea typeface="ＭＳ Ｐゴシック" pitchFamily="1" charset="-128"/>
              </a:rPr>
              <a:t>because</a:t>
            </a:r>
            <a:r>
              <a:rPr lang="nl-NL" dirty="0" smtClean="0">
                <a:ea typeface="ＭＳ Ｐゴシック" pitchFamily="1" charset="-128"/>
              </a:rPr>
              <a:t> we </a:t>
            </a:r>
            <a:r>
              <a:rPr lang="nl-NL" dirty="0" err="1" smtClean="0">
                <a:ea typeface="ＭＳ Ｐゴシック" pitchFamily="1" charset="-128"/>
              </a:rPr>
              <a:t>cannot</a:t>
            </a:r>
            <a:r>
              <a:rPr lang="nl-NL" dirty="0" smtClean="0">
                <a:ea typeface="ＭＳ Ｐゴシック" pitchFamily="1" charset="-128"/>
              </a:rPr>
              <a:t> </a:t>
            </a:r>
            <a:r>
              <a:rPr lang="nl-NL" dirty="0" err="1" smtClean="0">
                <a:ea typeface="ＭＳ Ｐゴシック" pitchFamily="1" charset="-128"/>
              </a:rPr>
              <a:t>guarantee</a:t>
            </a:r>
            <a:r>
              <a:rPr lang="nl-NL" dirty="0" smtClean="0">
                <a:ea typeface="ＭＳ Ｐゴシック" pitchFamily="1" charset="-128"/>
              </a:rPr>
              <a:t> </a:t>
            </a:r>
            <a:r>
              <a:rPr lang="nl-NL" dirty="0" err="1" smtClean="0">
                <a:ea typeface="ＭＳ Ｐゴシック" pitchFamily="1" charset="-128"/>
              </a:rPr>
              <a:t>beforehand</a:t>
            </a:r>
            <a:r>
              <a:rPr lang="nl-NL" dirty="0" smtClean="0">
                <a:ea typeface="ＭＳ Ｐゴシック" pitchFamily="1" charset="-128"/>
              </a:rPr>
              <a:t> </a:t>
            </a:r>
            <a:r>
              <a:rPr lang="nl-NL" dirty="0" err="1" smtClean="0">
                <a:ea typeface="ＭＳ Ｐゴシック" pitchFamily="1" charset="-128"/>
              </a:rPr>
              <a:t>that</a:t>
            </a:r>
            <a:r>
              <a:rPr lang="nl-NL" dirty="0" smtClean="0">
                <a:ea typeface="ＭＳ Ｐゴシック" pitchFamily="1" charset="-128"/>
              </a:rPr>
              <a:t> we </a:t>
            </a:r>
            <a:r>
              <a:rPr lang="nl-NL" dirty="0" err="1" smtClean="0">
                <a:ea typeface="ＭＳ Ｐゴシック" pitchFamily="1" charset="-128"/>
              </a:rPr>
              <a:t>will</a:t>
            </a:r>
            <a:r>
              <a:rPr lang="nl-NL" dirty="0" smtClean="0">
                <a:ea typeface="ＭＳ Ｐゴシック" pitchFamily="1" charset="-128"/>
              </a:rPr>
              <a:t> </a:t>
            </a:r>
            <a:r>
              <a:rPr lang="nl-NL" dirty="0" err="1" smtClean="0">
                <a:ea typeface="ＭＳ Ｐゴシック" pitchFamily="1" charset="-128"/>
              </a:rPr>
              <a:t>be</a:t>
            </a:r>
            <a:r>
              <a:rPr lang="nl-NL" dirty="0" smtClean="0">
                <a:ea typeface="ＭＳ Ｐゴシック" pitchFamily="1" charset="-128"/>
              </a:rPr>
              <a:t> back home at the end</a:t>
            </a:r>
            <a:r>
              <a:rPr lang="nl-NL" baseline="0" dirty="0" smtClean="0">
                <a:ea typeface="ＭＳ Ｐゴシック" pitchFamily="1" charset="-128"/>
              </a:rPr>
              <a:t> ...</a:t>
            </a:r>
            <a:endParaRPr lang="nl-NL" dirty="0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55898" y="9442033"/>
            <a:ext cx="2949715" cy="49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914437" eaLnBrk="0" hangingPunct="0">
              <a:spcAft>
                <a:spcPct val="0"/>
              </a:spcAft>
            </a:pPr>
            <a:fld id="{56D5E360-3628-4DF4-A017-CEECE8FF9501}" type="slidenum">
              <a:rPr lang="en-US" sz="1200"/>
              <a:pPr algn="r" defTabSz="914437" eaLnBrk="0" hangingPunct="0">
                <a:spcAft>
                  <a:spcPct val="0"/>
                </a:spcAft>
              </a:pPr>
              <a:t>17</a:t>
            </a:fld>
            <a:endParaRPr lang="en-US" sz="1200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l-NL" dirty="0" err="1" smtClean="0">
                <a:ea typeface="ＭＳ Ｐゴシック" pitchFamily="1" charset="-128"/>
              </a:rPr>
              <a:t>If</a:t>
            </a:r>
            <a:r>
              <a:rPr lang="nl-NL" dirty="0" smtClean="0">
                <a:ea typeface="ＭＳ Ｐゴシック" pitchFamily="1" charset="-128"/>
              </a:rPr>
              <a:t> we make a </a:t>
            </a:r>
            <a:r>
              <a:rPr lang="nl-NL" dirty="0" err="1" smtClean="0">
                <a:ea typeface="ＭＳ Ｐゴシック" pitchFamily="1" charset="-128"/>
              </a:rPr>
              <a:t>round</a:t>
            </a:r>
            <a:r>
              <a:rPr lang="nl-NL" dirty="0" smtClean="0">
                <a:ea typeface="ＭＳ Ｐゴシック" pitchFamily="1" charset="-128"/>
              </a:rPr>
              <a:t> trip, we </a:t>
            </a:r>
            <a:r>
              <a:rPr lang="nl-NL" dirty="0" err="1" smtClean="0">
                <a:ea typeface="ＭＳ Ｐゴシック" pitchFamily="1" charset="-128"/>
              </a:rPr>
              <a:t>cannot</a:t>
            </a:r>
            <a:r>
              <a:rPr lang="nl-NL" dirty="0" smtClean="0">
                <a:ea typeface="ＭＳ Ｐゴシック" pitchFamily="1" charset="-128"/>
              </a:rPr>
              <a:t> </a:t>
            </a:r>
            <a:r>
              <a:rPr lang="nl-NL" dirty="0" err="1" smtClean="0">
                <a:ea typeface="ＭＳ Ｐゴシック" pitchFamily="1" charset="-128"/>
              </a:rPr>
              <a:t>choose</a:t>
            </a:r>
            <a:r>
              <a:rPr lang="nl-NL" dirty="0" smtClean="0">
                <a:ea typeface="ＭＳ Ｐゴシック" pitchFamily="1" charset="-128"/>
              </a:rPr>
              <a:t> t, </a:t>
            </a:r>
            <a:r>
              <a:rPr lang="nl-NL" dirty="0" err="1" smtClean="0">
                <a:ea typeface="ＭＳ Ｐゴシック" pitchFamily="1" charset="-128"/>
              </a:rPr>
              <a:t>because</a:t>
            </a:r>
            <a:r>
              <a:rPr lang="nl-NL" dirty="0" smtClean="0">
                <a:ea typeface="ＭＳ Ｐゴシック" pitchFamily="1" charset="-128"/>
              </a:rPr>
              <a:t> we </a:t>
            </a:r>
            <a:r>
              <a:rPr lang="nl-NL" dirty="0" err="1" smtClean="0">
                <a:ea typeface="ＭＳ Ｐゴシック" pitchFamily="1" charset="-128"/>
              </a:rPr>
              <a:t>cannot</a:t>
            </a:r>
            <a:r>
              <a:rPr lang="nl-NL" dirty="0" smtClean="0">
                <a:ea typeface="ＭＳ Ｐゴシック" pitchFamily="1" charset="-128"/>
              </a:rPr>
              <a:t> </a:t>
            </a:r>
            <a:r>
              <a:rPr lang="nl-NL" dirty="0" err="1" smtClean="0">
                <a:ea typeface="ＭＳ Ｐゴシック" pitchFamily="1" charset="-128"/>
              </a:rPr>
              <a:t>guarantee</a:t>
            </a:r>
            <a:r>
              <a:rPr lang="nl-NL" dirty="0" smtClean="0">
                <a:ea typeface="ＭＳ Ｐゴシック" pitchFamily="1" charset="-128"/>
              </a:rPr>
              <a:t> </a:t>
            </a:r>
            <a:r>
              <a:rPr lang="nl-NL" dirty="0" err="1" smtClean="0">
                <a:ea typeface="ＭＳ Ｐゴシック" pitchFamily="1" charset="-128"/>
              </a:rPr>
              <a:t>beforehand</a:t>
            </a:r>
            <a:r>
              <a:rPr lang="nl-NL" dirty="0" smtClean="0">
                <a:ea typeface="ＭＳ Ｐゴシック" pitchFamily="1" charset="-128"/>
              </a:rPr>
              <a:t> </a:t>
            </a:r>
            <a:r>
              <a:rPr lang="nl-NL" dirty="0" err="1" smtClean="0">
                <a:ea typeface="ＭＳ Ｐゴシック" pitchFamily="1" charset="-128"/>
              </a:rPr>
              <a:t>that</a:t>
            </a:r>
            <a:r>
              <a:rPr lang="nl-NL" dirty="0" smtClean="0">
                <a:ea typeface="ＭＳ Ｐゴシック" pitchFamily="1" charset="-128"/>
              </a:rPr>
              <a:t> we </a:t>
            </a:r>
            <a:r>
              <a:rPr lang="nl-NL" dirty="0" err="1" smtClean="0">
                <a:ea typeface="ＭＳ Ｐゴシック" pitchFamily="1" charset="-128"/>
              </a:rPr>
              <a:t>will</a:t>
            </a:r>
            <a:r>
              <a:rPr lang="nl-NL" dirty="0" smtClean="0">
                <a:ea typeface="ＭＳ Ｐゴシック" pitchFamily="1" charset="-128"/>
              </a:rPr>
              <a:t> </a:t>
            </a:r>
            <a:r>
              <a:rPr lang="nl-NL" dirty="0" err="1" smtClean="0">
                <a:ea typeface="ＭＳ Ｐゴシック" pitchFamily="1" charset="-128"/>
              </a:rPr>
              <a:t>be</a:t>
            </a:r>
            <a:r>
              <a:rPr lang="nl-NL" dirty="0" smtClean="0">
                <a:ea typeface="ＭＳ Ｐゴシック" pitchFamily="1" charset="-128"/>
              </a:rPr>
              <a:t> back home at the end</a:t>
            </a:r>
            <a:r>
              <a:rPr lang="nl-NL" baseline="0" dirty="0" smtClean="0">
                <a:ea typeface="ＭＳ Ｐゴシック" pitchFamily="1" charset="-128"/>
              </a:rPr>
              <a:t> ...</a:t>
            </a:r>
            <a:endParaRPr lang="nl-NL" dirty="0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55898" y="9442033"/>
            <a:ext cx="2949715" cy="49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914437" eaLnBrk="0" hangingPunct="0">
              <a:spcAft>
                <a:spcPct val="0"/>
              </a:spcAft>
            </a:pPr>
            <a:fld id="{568E5501-2A60-4BB4-A3BC-F15744B73498}" type="slidenum">
              <a:rPr lang="en-US" sz="1200"/>
              <a:pPr algn="r" defTabSz="914437" eaLnBrk="0" hangingPunct="0">
                <a:spcAft>
                  <a:spcPct val="0"/>
                </a:spcAft>
              </a:pPr>
              <a:t>18</a:t>
            </a:fld>
            <a:endParaRPr lang="en-US" sz="1200" dirty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55898" y="9442033"/>
            <a:ext cx="2949715" cy="49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914437" eaLnBrk="0" hangingPunct="0">
              <a:spcAft>
                <a:spcPct val="0"/>
              </a:spcAft>
            </a:pPr>
            <a:fld id="{131A8B05-1BF0-44D4-B218-F60AFF1325E0}" type="slidenum">
              <a:rPr lang="en-US" sz="1200"/>
              <a:pPr algn="r" defTabSz="914437" eaLnBrk="0" hangingPunct="0">
                <a:spcAft>
                  <a:spcPct val="0"/>
                </a:spcAft>
              </a:pPr>
              <a:t>19</a:t>
            </a:fld>
            <a:endParaRPr lang="en-US" sz="1200" dirty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55898" y="9442033"/>
            <a:ext cx="2949715" cy="49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58C1D828-0C0C-4744-B460-6DC37B2D5E77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2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55898" y="9442033"/>
            <a:ext cx="2949715" cy="49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914437" eaLnBrk="0" hangingPunct="0">
              <a:spcAft>
                <a:spcPct val="0"/>
              </a:spcAft>
            </a:pPr>
            <a:fld id="{131A8B05-1BF0-44D4-B218-F60AFF1325E0}" type="slidenum">
              <a:rPr lang="en-US" sz="1200"/>
              <a:pPr algn="r" defTabSz="914437" eaLnBrk="0" hangingPunct="0">
                <a:spcAft>
                  <a:spcPct val="0"/>
                </a:spcAft>
              </a:pPr>
              <a:t>20</a:t>
            </a:fld>
            <a:endParaRPr lang="en-US" sz="1200" dirty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55898" y="9442033"/>
            <a:ext cx="2949715" cy="49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914437" eaLnBrk="0" hangingPunct="0">
              <a:spcAft>
                <a:spcPct val="0"/>
              </a:spcAft>
            </a:pPr>
            <a:fld id="{131A8B05-1BF0-44D4-B218-F60AFF1325E0}" type="slidenum">
              <a:rPr lang="en-US" sz="1200"/>
              <a:pPr algn="r" defTabSz="914437" eaLnBrk="0" hangingPunct="0">
                <a:spcAft>
                  <a:spcPct val="0"/>
                </a:spcAft>
              </a:pPr>
              <a:t>21</a:t>
            </a:fld>
            <a:endParaRPr lang="en-US" sz="1200" dirty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55898" y="9442033"/>
            <a:ext cx="2949715" cy="49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914437" eaLnBrk="0" hangingPunct="0">
              <a:spcAft>
                <a:spcPct val="0"/>
              </a:spcAft>
            </a:pPr>
            <a:fld id="{131A8B05-1BF0-44D4-B218-F60AFF1325E0}" type="slidenum">
              <a:rPr lang="en-US" sz="1200"/>
              <a:pPr algn="r" defTabSz="914437" eaLnBrk="0" hangingPunct="0">
                <a:spcAft>
                  <a:spcPct val="0"/>
                </a:spcAft>
              </a:pPr>
              <a:t>22</a:t>
            </a:fld>
            <a:endParaRPr lang="en-US" sz="1200" dirty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55898" y="9442033"/>
            <a:ext cx="2949715" cy="49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914437" eaLnBrk="0" hangingPunct="0">
              <a:spcAft>
                <a:spcPct val="0"/>
              </a:spcAft>
            </a:pPr>
            <a:fld id="{5A79B82C-C2B3-4D66-AF26-AD67FEA405CD}" type="slidenum">
              <a:rPr lang="en-US" sz="1200"/>
              <a:pPr algn="r" defTabSz="914437" eaLnBrk="0" hangingPunct="0">
                <a:spcAft>
                  <a:spcPct val="0"/>
                </a:spcAft>
              </a:pPr>
              <a:t>23</a:t>
            </a:fld>
            <a:endParaRPr lang="en-US" sz="1200" dirty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55898" y="9442033"/>
            <a:ext cx="2949715" cy="49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E53066AC-4977-4190-A19A-F5441E9D034A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24</a:t>
            </a:fld>
            <a:endParaRPr lang="en-U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55898" y="9442033"/>
            <a:ext cx="2949715" cy="49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A8D40108-3FBB-4077-BBE7-B1C92E6FA905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25</a:t>
            </a:fld>
            <a:endParaRPr 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55898" y="9442033"/>
            <a:ext cx="2949715" cy="49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A8D40108-3FBB-4077-BBE7-B1C92E6FA905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26</a:t>
            </a:fld>
            <a:endParaRPr 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55898" y="9442033"/>
            <a:ext cx="2949715" cy="49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914437" eaLnBrk="0" hangingPunct="0">
              <a:spcAft>
                <a:spcPct val="0"/>
              </a:spcAft>
            </a:pPr>
            <a:fld id="{A379B01B-FBEA-43BF-81C3-545CB22D0627}" type="slidenum">
              <a:rPr lang="en-US" sz="1200"/>
              <a:pPr algn="r" defTabSz="914437" eaLnBrk="0" hangingPunct="0">
                <a:spcAft>
                  <a:spcPct val="0"/>
                </a:spcAft>
              </a:pPr>
              <a:t>27</a:t>
            </a:fld>
            <a:endParaRPr lang="en-US" sz="1200" dirty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55898" y="9442033"/>
            <a:ext cx="2949715" cy="49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914437" eaLnBrk="0" hangingPunct="0">
              <a:spcAft>
                <a:spcPct val="0"/>
              </a:spcAft>
            </a:pPr>
            <a:fld id="{A379B01B-FBEA-43BF-81C3-545CB22D0627}" type="slidenum">
              <a:rPr lang="en-US" sz="1200"/>
              <a:pPr algn="r" defTabSz="914437" eaLnBrk="0" hangingPunct="0">
                <a:spcAft>
                  <a:spcPct val="0"/>
                </a:spcAft>
              </a:pPr>
              <a:t>28</a:t>
            </a:fld>
            <a:endParaRPr lang="en-US" sz="1200" dirty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55898" y="9442033"/>
            <a:ext cx="2949715" cy="49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914437" eaLnBrk="0" hangingPunct="0">
              <a:spcAft>
                <a:spcPct val="0"/>
              </a:spcAft>
            </a:pPr>
            <a:fld id="{A379B01B-FBEA-43BF-81C3-545CB22D0627}" type="slidenum">
              <a:rPr lang="en-US" sz="1200"/>
              <a:pPr algn="r" defTabSz="914437" eaLnBrk="0" hangingPunct="0">
                <a:spcAft>
                  <a:spcPct val="0"/>
                </a:spcAft>
              </a:pPr>
              <a:t>29</a:t>
            </a:fld>
            <a:endParaRPr lang="en-US" sz="1200" dirty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55898" y="9442033"/>
            <a:ext cx="2949715" cy="49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914437" eaLnBrk="0" hangingPunct="0">
              <a:spcAft>
                <a:spcPct val="0"/>
              </a:spcAft>
            </a:pPr>
            <a:fld id="{BA1444DB-93B8-4B12-8D55-697AF484893A}" type="slidenum">
              <a:rPr lang="en-US" sz="1200"/>
              <a:pPr algn="r" defTabSz="914437" eaLnBrk="0" hangingPunct="0">
                <a:spcAft>
                  <a:spcPct val="0"/>
                </a:spcAft>
              </a:pPr>
              <a:t>3</a:t>
            </a:fld>
            <a:endParaRPr lang="en-US" sz="1200" dirty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55898" y="9442033"/>
            <a:ext cx="2949715" cy="49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914437" eaLnBrk="0" hangingPunct="0">
              <a:spcAft>
                <a:spcPct val="0"/>
              </a:spcAft>
            </a:pPr>
            <a:fld id="{A379B01B-FBEA-43BF-81C3-545CB22D0627}" type="slidenum">
              <a:rPr lang="en-US" sz="1200"/>
              <a:pPr algn="r" defTabSz="914437" eaLnBrk="0" hangingPunct="0">
                <a:spcAft>
                  <a:spcPct val="0"/>
                </a:spcAft>
              </a:pPr>
              <a:t>30</a:t>
            </a:fld>
            <a:endParaRPr lang="en-US" sz="1200" dirty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55898" y="9442033"/>
            <a:ext cx="2949715" cy="49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914437" eaLnBrk="0" hangingPunct="0">
              <a:spcAft>
                <a:spcPct val="0"/>
              </a:spcAft>
            </a:pPr>
            <a:fld id="{A379B01B-FBEA-43BF-81C3-545CB22D0627}" type="slidenum">
              <a:rPr lang="en-US" sz="1200"/>
              <a:pPr algn="r" defTabSz="914437" eaLnBrk="0" hangingPunct="0">
                <a:spcAft>
                  <a:spcPct val="0"/>
                </a:spcAft>
              </a:pPr>
              <a:t>31</a:t>
            </a:fld>
            <a:endParaRPr lang="en-US" sz="1200" dirty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855898" y="9442033"/>
            <a:ext cx="2949715" cy="49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914437" eaLnBrk="0" hangingPunct="0">
              <a:spcAft>
                <a:spcPct val="0"/>
              </a:spcAft>
            </a:pPr>
            <a:fld id="{B5B9DEAD-2239-423C-B41B-272B56CBFAFF}" type="slidenum">
              <a:rPr lang="en-US" sz="1200"/>
              <a:pPr algn="r" defTabSz="914437" eaLnBrk="0" hangingPunct="0">
                <a:spcAft>
                  <a:spcPct val="0"/>
                </a:spcAft>
              </a:pPr>
              <a:t>32</a:t>
            </a:fld>
            <a:endParaRPr lang="en-US" sz="1200" dirty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855898" y="9442033"/>
            <a:ext cx="2949715" cy="49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914437" eaLnBrk="0" hangingPunct="0">
              <a:spcAft>
                <a:spcPct val="0"/>
              </a:spcAft>
            </a:pPr>
            <a:fld id="{B5B9DEAD-2239-423C-B41B-272B56CBFAFF}" type="slidenum">
              <a:rPr lang="en-US" sz="1200"/>
              <a:pPr algn="r" defTabSz="914437" eaLnBrk="0" hangingPunct="0">
                <a:spcAft>
                  <a:spcPct val="0"/>
                </a:spcAft>
              </a:pPr>
              <a:t>33</a:t>
            </a:fld>
            <a:endParaRPr lang="en-US" sz="1200" dirty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855898" y="9442033"/>
            <a:ext cx="2949715" cy="49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914437" eaLnBrk="0" hangingPunct="0">
              <a:spcAft>
                <a:spcPct val="0"/>
              </a:spcAft>
            </a:pPr>
            <a:fld id="{B5B9DEAD-2239-423C-B41B-272B56CBFAFF}" type="slidenum">
              <a:rPr lang="en-US" sz="1200"/>
              <a:pPr algn="r" defTabSz="914437" eaLnBrk="0" hangingPunct="0">
                <a:spcAft>
                  <a:spcPct val="0"/>
                </a:spcAft>
              </a:pPr>
              <a:t>34</a:t>
            </a:fld>
            <a:endParaRPr lang="en-US" sz="1200" dirty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855898" y="9442033"/>
            <a:ext cx="2949715" cy="49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914437" eaLnBrk="0" hangingPunct="0">
              <a:spcAft>
                <a:spcPct val="0"/>
              </a:spcAft>
            </a:pPr>
            <a:fld id="{B5B9DEAD-2239-423C-B41B-272B56CBFAFF}" type="slidenum">
              <a:rPr lang="en-US" sz="1200"/>
              <a:pPr algn="r" defTabSz="914437" eaLnBrk="0" hangingPunct="0">
                <a:spcAft>
                  <a:spcPct val="0"/>
                </a:spcAft>
              </a:pPr>
              <a:t>35</a:t>
            </a:fld>
            <a:endParaRPr lang="en-US" sz="1200" dirty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855898" y="9442033"/>
            <a:ext cx="2949715" cy="49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914437" eaLnBrk="0" hangingPunct="0">
              <a:spcAft>
                <a:spcPct val="0"/>
              </a:spcAft>
            </a:pPr>
            <a:fld id="{B5B9DEAD-2239-423C-B41B-272B56CBFAFF}" type="slidenum">
              <a:rPr lang="en-US" sz="1200"/>
              <a:pPr algn="r" defTabSz="914437" eaLnBrk="0" hangingPunct="0">
                <a:spcAft>
                  <a:spcPct val="0"/>
                </a:spcAft>
              </a:pPr>
              <a:t>36</a:t>
            </a:fld>
            <a:endParaRPr lang="en-US" sz="1200" dirty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855898" y="9442033"/>
            <a:ext cx="2949715" cy="49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914437" eaLnBrk="0" hangingPunct="0">
              <a:spcAft>
                <a:spcPct val="0"/>
              </a:spcAft>
            </a:pPr>
            <a:fld id="{B5B9DEAD-2239-423C-B41B-272B56CBFAFF}" type="slidenum">
              <a:rPr lang="en-US" sz="1200"/>
              <a:pPr algn="r" defTabSz="914437" eaLnBrk="0" hangingPunct="0">
                <a:spcAft>
                  <a:spcPct val="0"/>
                </a:spcAft>
              </a:pPr>
              <a:t>37</a:t>
            </a:fld>
            <a:endParaRPr lang="en-US" sz="1200" dirty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55898" y="9442033"/>
            <a:ext cx="2949715" cy="49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914437" eaLnBrk="0" hangingPunct="0">
              <a:spcAft>
                <a:spcPct val="0"/>
              </a:spcAft>
            </a:pPr>
            <a:fld id="{BA1444DB-93B8-4B12-8D55-697AF484893A}" type="slidenum">
              <a:rPr lang="en-US" sz="1200"/>
              <a:pPr algn="r" defTabSz="914437" eaLnBrk="0" hangingPunct="0">
                <a:spcAft>
                  <a:spcPct val="0"/>
                </a:spcAft>
              </a:pPr>
              <a:t>4</a:t>
            </a:fld>
            <a:endParaRPr lang="en-US" sz="1200" dirty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55898" y="9442033"/>
            <a:ext cx="2949715" cy="49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914437" eaLnBrk="0" hangingPunct="0">
              <a:spcAft>
                <a:spcPct val="0"/>
              </a:spcAft>
            </a:pPr>
            <a:fld id="{6DFF61B2-F9E6-4910-A0B6-55DD03AEAD9D}" type="slidenum">
              <a:rPr lang="en-US" sz="1200"/>
              <a:pPr algn="r" defTabSz="914437" eaLnBrk="0" hangingPunct="0">
                <a:spcAft>
                  <a:spcPct val="0"/>
                </a:spcAft>
              </a:pPr>
              <a:t>5</a:t>
            </a:fld>
            <a:endParaRPr lang="en-US" sz="1200" dirty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55898" y="9442033"/>
            <a:ext cx="2949715" cy="49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914437" eaLnBrk="0" hangingPunct="0">
              <a:spcAft>
                <a:spcPct val="0"/>
              </a:spcAft>
            </a:pPr>
            <a:fld id="{6DFF61B2-F9E6-4910-A0B6-55DD03AEAD9D}" type="slidenum">
              <a:rPr lang="en-US" sz="1200"/>
              <a:pPr algn="r" defTabSz="914437" eaLnBrk="0" hangingPunct="0">
                <a:spcAft>
                  <a:spcPct val="0"/>
                </a:spcAft>
              </a:pPr>
              <a:t>6</a:t>
            </a:fld>
            <a:endParaRPr lang="en-US" sz="1200" dirty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3855898" y="9442033"/>
            <a:ext cx="2949715" cy="49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914437" eaLnBrk="0" hangingPunct="0">
              <a:spcAft>
                <a:spcPct val="0"/>
              </a:spcAft>
            </a:pPr>
            <a:fld id="{91A93DEB-5E45-469A-A228-72DF140BE725}" type="slidenum">
              <a:rPr lang="en-US" sz="1200"/>
              <a:pPr algn="r" defTabSz="914437" eaLnBrk="0" hangingPunct="0">
                <a:spcAft>
                  <a:spcPct val="0"/>
                </a:spcAft>
              </a:pPr>
              <a:t>7</a:t>
            </a:fld>
            <a:endParaRPr lang="en-US" sz="1200" dirty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55898" y="9442033"/>
            <a:ext cx="2949715" cy="49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914437" eaLnBrk="0" hangingPunct="0">
              <a:spcAft>
                <a:spcPct val="0"/>
              </a:spcAft>
            </a:pPr>
            <a:fld id="{33DE3ED4-4132-4278-BF88-9AC03958C585}" type="slidenum">
              <a:rPr lang="en-US" sz="1200"/>
              <a:pPr algn="r" defTabSz="914437" eaLnBrk="0" hangingPunct="0">
                <a:spcAft>
                  <a:spcPct val="0"/>
                </a:spcAft>
              </a:pPr>
              <a:t>8</a:t>
            </a:fld>
            <a:endParaRPr lang="en-US" sz="1200" dirty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55898" y="9442033"/>
            <a:ext cx="2949715" cy="49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defTabSz="914437" eaLnBrk="0" hangingPunct="0">
              <a:spcAft>
                <a:spcPct val="0"/>
              </a:spcAft>
            </a:pPr>
            <a:fld id="{E5809732-89CE-4F3E-B06D-E75A2E1E5CA9}" type="slidenum">
              <a:rPr lang="en-US" sz="1200"/>
              <a:pPr algn="r" defTabSz="914437" eaLnBrk="0" hangingPunct="0">
                <a:spcAft>
                  <a:spcPct val="0"/>
                </a:spcAft>
              </a:pPr>
              <a:t>9</a:t>
            </a:fld>
            <a:endParaRPr lang="en-US" sz="1200" dirty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03/12/2013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596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03/12/2013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930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03/12/2013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23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03/12/2013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944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03/12/2013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24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03/12/2013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48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03/12/2013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804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03/12/2013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84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03/12/2013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272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03/12/2013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570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03/12/2013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860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15B90-5919-426D-9FC7-4414B1939A03}" type="datetimeFigureOut">
              <a:rPr lang="en-GB" smtClean="0"/>
              <a:pPr/>
              <a:t>03/12/2013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28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.w.a.m.v.overveld@tue.n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v.a.j.borghuis@tue.n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microsoft.com/office/2007/relationships/hdphoto" Target="../media/hdphoto4.wdp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 core Course on Modeling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2228850"/>
          </a:xfrm>
        </p:spPr>
        <p:txBody>
          <a:bodyPr>
            <a:normAutofit/>
          </a:bodyPr>
          <a:lstStyle/>
          <a:p>
            <a:r>
              <a:rPr lang="nl-NL" sz="1600" dirty="0" err="1"/>
              <a:t>Introduction</a:t>
            </a:r>
            <a:r>
              <a:rPr lang="nl-NL" sz="1600" dirty="0"/>
              <a:t> </a:t>
            </a:r>
            <a:r>
              <a:rPr lang="nl-NL" sz="1600" dirty="0" err="1"/>
              <a:t>to</a:t>
            </a:r>
            <a:r>
              <a:rPr lang="nl-NL" sz="1600" dirty="0"/>
              <a:t> Modeling</a:t>
            </a:r>
          </a:p>
          <a:p>
            <a:r>
              <a:rPr lang="nl-NL" sz="1600" dirty="0"/>
              <a:t>0LAB0 0LBB0 0LCB0 </a:t>
            </a:r>
            <a:r>
              <a:rPr lang="nl-NL" sz="1600" dirty="0" smtClean="0"/>
              <a:t>0LDB0</a:t>
            </a:r>
          </a:p>
          <a:p>
            <a:r>
              <a:rPr lang="nl-NL" sz="1600" dirty="0" smtClean="0">
                <a:hlinkClick r:id="rId3"/>
              </a:rPr>
              <a:t>c.w.a.m.v.overveld@tue.nl</a:t>
            </a:r>
            <a:endParaRPr lang="nl-NL" sz="1600" dirty="0"/>
          </a:p>
          <a:p>
            <a:r>
              <a:rPr lang="nl-NL" sz="1600" dirty="0" smtClean="0">
                <a:hlinkClick r:id="rId4"/>
              </a:rPr>
              <a:t>v.a.j.borghuis@tue.nl</a:t>
            </a:r>
            <a:r>
              <a:rPr lang="nl-NL" sz="1600" dirty="0" smtClean="0"/>
              <a:t> </a:t>
            </a:r>
          </a:p>
          <a:p>
            <a:endParaRPr lang="nl-NL" sz="1600" dirty="0"/>
          </a:p>
          <a:p>
            <a:r>
              <a:rPr lang="nl-NL" sz="1600" dirty="0" smtClean="0"/>
              <a:t>S.21</a:t>
            </a:r>
            <a:endParaRPr lang="en-US" sz="1600" dirty="0"/>
          </a:p>
          <a:p>
            <a:endParaRPr lang="nl-NL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224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3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4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95536" y="123478"/>
            <a:ext cx="8640762" cy="369332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0975" indent="-180975">
              <a:spcBef>
                <a:spcPct val="50000"/>
              </a:spcBef>
              <a:buFontTx/>
              <a:buNone/>
            </a:pP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 cases:</a:t>
            </a:r>
            <a:endParaRPr lang="nl-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cdn.morguefile.com/imageData/public/files/a/ardanea/preview/fldr_2008_11_08/file000159828122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2000"/>
                    </a14:imgEffect>
                    <a14:imgEffect>
                      <a14:brightnessContrast brigh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809"/>
          <a:stretch/>
        </p:blipFill>
        <p:spPr bwMode="auto">
          <a:xfrm>
            <a:off x="0" y="-26949"/>
            <a:ext cx="9144000" cy="519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7513" name="Text Box 9"/>
          <p:cNvSpPr txBox="1">
            <a:spLocks noChangeArrowheads="1"/>
          </p:cNvSpPr>
          <p:nvPr/>
        </p:nvSpPr>
        <p:spPr bwMode="auto">
          <a:xfrm>
            <a:off x="194400" y="194400"/>
            <a:ext cx="5905500" cy="1846659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buFontTx/>
              <a:buNone/>
            </a:pP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trivial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cases:</a:t>
            </a:r>
          </a:p>
          <a:p>
            <a:pPr algn="l">
              <a:lnSpc>
                <a:spcPct val="100000"/>
              </a:lnSpc>
              <a:buFontTx/>
              <a:buNone/>
            </a:pP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minimal</a:t>
            </a:r>
            <a:endParaRPr lang="nl-N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 algn="l">
              <a:lnSpc>
                <a:spcPct val="100000"/>
              </a:lnSpc>
              <a:buFontTx/>
              <a:buNone/>
            </a:pP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t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minimal</a:t>
            </a:r>
            <a:endParaRPr lang="nl-N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 algn="l">
              <a:lnSpc>
                <a:spcPct val="100000"/>
              </a:lnSpc>
              <a:buFontTx/>
              <a:buNone/>
            </a:pP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s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maximal</a:t>
            </a:r>
            <a:endParaRPr lang="nl-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100000"/>
              </a:lnSpc>
              <a:buFontTx/>
              <a:buNone/>
            </a:pPr>
            <a:endParaRPr lang="nl-NL" sz="2400" dirty="0">
              <a:solidFill>
                <a:schemeClr val="bg1"/>
              </a:solidFill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0" y="3795886"/>
            <a:ext cx="1907704" cy="1292662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80975" indent="-180975" algn="l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nl-NL" sz="1200" dirty="0" smtClean="0">
                <a:solidFill>
                  <a:schemeClr val="bg1"/>
                </a:solidFill>
              </a:rPr>
              <a:t>s = </a:t>
            </a:r>
            <a:r>
              <a:rPr lang="nl-NL" sz="1200" dirty="0" err="1" smtClean="0">
                <a:solidFill>
                  <a:schemeClr val="bg1"/>
                </a:solidFill>
              </a:rPr>
              <a:t>distance</a:t>
            </a:r>
            <a:r>
              <a:rPr lang="nl-NL" sz="1200" dirty="0" smtClean="0">
                <a:solidFill>
                  <a:schemeClr val="bg1"/>
                </a:solidFill>
              </a:rPr>
              <a:t> </a:t>
            </a:r>
            <a:r>
              <a:rPr lang="nl-NL" sz="1200" dirty="0" err="1" smtClean="0">
                <a:solidFill>
                  <a:schemeClr val="bg1"/>
                </a:solidFill>
              </a:rPr>
              <a:t>travelled</a:t>
            </a:r>
            <a:endParaRPr lang="nl-NL" sz="1200" dirty="0">
              <a:solidFill>
                <a:schemeClr val="bg1"/>
              </a:solidFill>
            </a:endParaRPr>
          </a:p>
          <a:p>
            <a:pPr marL="180975" indent="-180975" algn="l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nl-NL" sz="1200" dirty="0" smtClean="0">
                <a:solidFill>
                  <a:schemeClr val="bg1"/>
                </a:solidFill>
              </a:rPr>
              <a:t>t = </a:t>
            </a:r>
            <a:r>
              <a:rPr lang="nl-NL" sz="1200" dirty="0" err="1" smtClean="0">
                <a:solidFill>
                  <a:schemeClr val="bg1"/>
                </a:solidFill>
              </a:rPr>
              <a:t>duration</a:t>
            </a:r>
            <a:r>
              <a:rPr lang="nl-NL" sz="1200" dirty="0" smtClean="0">
                <a:solidFill>
                  <a:schemeClr val="bg1"/>
                </a:solidFill>
              </a:rPr>
              <a:t> of the tour</a:t>
            </a:r>
            <a:endParaRPr lang="nl-NL" sz="1200" dirty="0">
              <a:solidFill>
                <a:schemeClr val="bg1"/>
              </a:solidFill>
            </a:endParaRPr>
          </a:p>
          <a:p>
            <a:pPr marL="180975" indent="-180975" algn="l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nl-NL" sz="1200" dirty="0" smtClean="0">
                <a:solidFill>
                  <a:schemeClr val="bg1"/>
                </a:solidFill>
              </a:rPr>
              <a:t>W = </a:t>
            </a:r>
            <a:r>
              <a:rPr lang="nl-NL" sz="1200" dirty="0" err="1" smtClean="0">
                <a:solidFill>
                  <a:schemeClr val="bg1"/>
                </a:solidFill>
              </a:rPr>
              <a:t>performed</a:t>
            </a:r>
            <a:r>
              <a:rPr lang="nl-NL" sz="1200" dirty="0" smtClean="0">
                <a:solidFill>
                  <a:schemeClr val="bg1"/>
                </a:solidFill>
              </a:rPr>
              <a:t> </a:t>
            </a:r>
            <a:r>
              <a:rPr lang="nl-NL" sz="1200" dirty="0" err="1" smtClean="0">
                <a:solidFill>
                  <a:schemeClr val="bg1"/>
                </a:solidFill>
              </a:rPr>
              <a:t>work</a:t>
            </a:r>
            <a:endParaRPr lang="nl-NL" sz="1200" dirty="0" smtClean="0">
              <a:solidFill>
                <a:schemeClr val="bg1"/>
              </a:solidFill>
            </a:endParaRPr>
          </a:p>
          <a:p>
            <a:pPr marL="180975" indent="-180975" algn="l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nl-NL" sz="1200" dirty="0" err="1" smtClean="0">
                <a:solidFill>
                  <a:schemeClr val="bg1"/>
                </a:solidFill>
              </a:rPr>
              <a:t>F</a:t>
            </a:r>
            <a:r>
              <a:rPr lang="nl-NL" sz="1200" baseline="-25000" dirty="0" err="1" smtClean="0">
                <a:solidFill>
                  <a:schemeClr val="bg1"/>
                </a:solidFill>
              </a:rPr>
              <a:t>w</a:t>
            </a:r>
            <a:r>
              <a:rPr lang="nl-NL" sz="1200" dirty="0" smtClean="0">
                <a:solidFill>
                  <a:schemeClr val="bg1"/>
                </a:solidFill>
              </a:rPr>
              <a:t> = wind force</a:t>
            </a:r>
          </a:p>
          <a:p>
            <a:pPr marL="180975" indent="-180975" algn="l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nl-NL" sz="1200" dirty="0" smtClean="0">
                <a:solidFill>
                  <a:schemeClr val="bg1"/>
                </a:solidFill>
              </a:rPr>
              <a:t>c = constant</a:t>
            </a:r>
          </a:p>
          <a:p>
            <a:pPr marL="180975" indent="-180975" algn="l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nl-NL" sz="1200" dirty="0" smtClean="0">
                <a:solidFill>
                  <a:schemeClr val="bg1"/>
                </a:solidFill>
              </a:rPr>
              <a:t>A = area</a:t>
            </a:r>
          </a:p>
          <a:p>
            <a:pPr marL="180975" indent="-180975" algn="l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nl-NL" sz="1200" dirty="0" smtClean="0">
                <a:solidFill>
                  <a:schemeClr val="bg1"/>
                </a:solidFill>
                <a:sym typeface="Symbol"/>
              </a:rPr>
              <a:t> = air </a:t>
            </a:r>
            <a:r>
              <a:rPr lang="nl-NL" sz="1200" dirty="0" err="1" smtClean="0">
                <a:solidFill>
                  <a:schemeClr val="bg1"/>
                </a:solidFill>
                <a:sym typeface="Symbol"/>
              </a:rPr>
              <a:t>density</a:t>
            </a:r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2" name="Rechthoek 1"/>
          <p:cNvSpPr/>
          <p:nvPr/>
        </p:nvSpPr>
        <p:spPr>
          <a:xfrm rot="16200000">
            <a:off x="6366086" y="2349612"/>
            <a:ext cx="54134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http://cdn.morguefile.com/imageData/public/files/a/ardanea/preview/fldr_2008_11_08/file0001598281222.jpg</a:t>
            </a:r>
          </a:p>
        </p:txBody>
      </p:sp>
    </p:spTree>
    <p:extLst>
      <p:ext uri="{BB962C8B-B14F-4D97-AF65-F5344CB8AC3E}">
        <p14:creationId xmlns:p14="http://schemas.microsoft.com/office/powerpoint/2010/main" val="258543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13" grpId="0" uiExpand="1" build="p" bldLvl="5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3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4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95536" y="123478"/>
            <a:ext cx="8640762" cy="369332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0975" indent="-180975">
              <a:spcBef>
                <a:spcPct val="50000"/>
              </a:spcBef>
              <a:buFontTx/>
              <a:buNone/>
            </a:pP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 cases:</a:t>
            </a:r>
            <a:endParaRPr lang="nl-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cdn.morguefile.com/imageData/public/files/a/ardanea/preview/fldr_2008_11_08/file000159828122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2000"/>
                    </a14:imgEffect>
                    <a14:imgEffect>
                      <a14:brightnessContrast brigh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809"/>
          <a:stretch/>
        </p:blipFill>
        <p:spPr bwMode="auto">
          <a:xfrm>
            <a:off x="0" y="-26949"/>
            <a:ext cx="9144000" cy="519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7513" name="Text Box 9"/>
          <p:cNvSpPr txBox="1">
            <a:spLocks noChangeArrowheads="1"/>
          </p:cNvSpPr>
          <p:nvPr/>
        </p:nvSpPr>
        <p:spPr bwMode="auto">
          <a:xfrm>
            <a:off x="194400" y="194400"/>
            <a:ext cx="5905500" cy="1846659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buFontTx/>
              <a:buNone/>
            </a:pP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trivial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cases:</a:t>
            </a:r>
          </a:p>
          <a:p>
            <a:pPr algn="l">
              <a:lnSpc>
                <a:spcPct val="100000"/>
              </a:lnSpc>
              <a:buFontTx/>
              <a:buNone/>
            </a:pP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minimal</a:t>
            </a:r>
            <a:endParaRPr lang="nl-N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 algn="l">
              <a:lnSpc>
                <a:spcPct val="100000"/>
              </a:lnSpc>
              <a:buFontTx/>
              <a:buNone/>
            </a:pP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t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minimal</a:t>
            </a:r>
            <a:endParaRPr lang="nl-N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 algn="l">
              <a:lnSpc>
                <a:spcPct val="100000"/>
              </a:lnSpc>
              <a:buFontTx/>
              <a:buNone/>
            </a:pP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s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maximal</a:t>
            </a:r>
            <a:endParaRPr lang="nl-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100000"/>
              </a:lnSpc>
              <a:buFontTx/>
              <a:buNone/>
            </a:pPr>
            <a:endParaRPr lang="nl-NL" sz="2400" dirty="0">
              <a:solidFill>
                <a:schemeClr val="bg1"/>
              </a:solidFill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0" y="3795886"/>
            <a:ext cx="1907704" cy="1292662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80975" indent="-180975" algn="l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nl-NL" sz="1200" dirty="0" smtClean="0">
                <a:solidFill>
                  <a:schemeClr val="bg1"/>
                </a:solidFill>
              </a:rPr>
              <a:t>s = </a:t>
            </a:r>
            <a:r>
              <a:rPr lang="nl-NL" sz="1200" dirty="0" err="1" smtClean="0">
                <a:solidFill>
                  <a:schemeClr val="bg1"/>
                </a:solidFill>
              </a:rPr>
              <a:t>distance</a:t>
            </a:r>
            <a:r>
              <a:rPr lang="nl-NL" sz="1200" dirty="0" smtClean="0">
                <a:solidFill>
                  <a:schemeClr val="bg1"/>
                </a:solidFill>
              </a:rPr>
              <a:t> </a:t>
            </a:r>
            <a:r>
              <a:rPr lang="nl-NL" sz="1200" dirty="0" err="1" smtClean="0">
                <a:solidFill>
                  <a:schemeClr val="bg1"/>
                </a:solidFill>
              </a:rPr>
              <a:t>travelled</a:t>
            </a:r>
            <a:endParaRPr lang="nl-NL" sz="1200" dirty="0">
              <a:solidFill>
                <a:schemeClr val="bg1"/>
              </a:solidFill>
            </a:endParaRPr>
          </a:p>
          <a:p>
            <a:pPr marL="180975" indent="-180975" algn="l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nl-NL" sz="1200" dirty="0" smtClean="0">
                <a:solidFill>
                  <a:schemeClr val="bg1"/>
                </a:solidFill>
              </a:rPr>
              <a:t>t = </a:t>
            </a:r>
            <a:r>
              <a:rPr lang="nl-NL" sz="1200" dirty="0" err="1" smtClean="0">
                <a:solidFill>
                  <a:schemeClr val="bg1"/>
                </a:solidFill>
              </a:rPr>
              <a:t>duration</a:t>
            </a:r>
            <a:r>
              <a:rPr lang="nl-NL" sz="1200" dirty="0" smtClean="0">
                <a:solidFill>
                  <a:schemeClr val="bg1"/>
                </a:solidFill>
              </a:rPr>
              <a:t> of the tour</a:t>
            </a:r>
            <a:endParaRPr lang="nl-NL" sz="1200" dirty="0">
              <a:solidFill>
                <a:schemeClr val="bg1"/>
              </a:solidFill>
            </a:endParaRPr>
          </a:p>
          <a:p>
            <a:pPr marL="180975" indent="-180975" algn="l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nl-NL" sz="1200" dirty="0" smtClean="0">
                <a:solidFill>
                  <a:schemeClr val="bg1"/>
                </a:solidFill>
              </a:rPr>
              <a:t>W = </a:t>
            </a:r>
            <a:r>
              <a:rPr lang="nl-NL" sz="1200" dirty="0" err="1" smtClean="0">
                <a:solidFill>
                  <a:schemeClr val="bg1"/>
                </a:solidFill>
              </a:rPr>
              <a:t>performed</a:t>
            </a:r>
            <a:r>
              <a:rPr lang="nl-NL" sz="1200" dirty="0" smtClean="0">
                <a:solidFill>
                  <a:schemeClr val="bg1"/>
                </a:solidFill>
              </a:rPr>
              <a:t> </a:t>
            </a:r>
            <a:r>
              <a:rPr lang="nl-NL" sz="1200" dirty="0" err="1" smtClean="0">
                <a:solidFill>
                  <a:schemeClr val="bg1"/>
                </a:solidFill>
              </a:rPr>
              <a:t>work</a:t>
            </a:r>
            <a:endParaRPr lang="nl-NL" sz="1200" dirty="0" smtClean="0">
              <a:solidFill>
                <a:schemeClr val="bg1"/>
              </a:solidFill>
            </a:endParaRPr>
          </a:p>
          <a:p>
            <a:pPr marL="180975" indent="-180975" algn="l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nl-NL" sz="1200" dirty="0" err="1" smtClean="0">
                <a:solidFill>
                  <a:schemeClr val="bg1"/>
                </a:solidFill>
              </a:rPr>
              <a:t>F</a:t>
            </a:r>
            <a:r>
              <a:rPr lang="nl-NL" sz="1200" baseline="-25000" dirty="0" err="1" smtClean="0">
                <a:solidFill>
                  <a:schemeClr val="bg1"/>
                </a:solidFill>
              </a:rPr>
              <a:t>w</a:t>
            </a:r>
            <a:r>
              <a:rPr lang="nl-NL" sz="1200" dirty="0" smtClean="0">
                <a:solidFill>
                  <a:schemeClr val="bg1"/>
                </a:solidFill>
              </a:rPr>
              <a:t> = wind force</a:t>
            </a:r>
          </a:p>
          <a:p>
            <a:pPr marL="180975" indent="-180975" algn="l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nl-NL" sz="1200" dirty="0" smtClean="0">
                <a:solidFill>
                  <a:schemeClr val="bg1"/>
                </a:solidFill>
              </a:rPr>
              <a:t>c = constant</a:t>
            </a:r>
          </a:p>
          <a:p>
            <a:pPr marL="180975" indent="-180975" algn="l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nl-NL" sz="1200" dirty="0" smtClean="0">
                <a:solidFill>
                  <a:schemeClr val="bg1"/>
                </a:solidFill>
              </a:rPr>
              <a:t>A = area</a:t>
            </a:r>
          </a:p>
          <a:p>
            <a:pPr marL="180975" indent="-180975" algn="l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nl-NL" sz="1200" dirty="0" smtClean="0">
                <a:solidFill>
                  <a:schemeClr val="bg1"/>
                </a:solidFill>
                <a:sym typeface="Symbol"/>
              </a:rPr>
              <a:t> = air </a:t>
            </a:r>
            <a:r>
              <a:rPr lang="nl-NL" sz="1200" dirty="0" err="1" smtClean="0">
                <a:solidFill>
                  <a:schemeClr val="bg1"/>
                </a:solidFill>
                <a:sym typeface="Symbol"/>
              </a:rPr>
              <a:t>density</a:t>
            </a:r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2" name="Rechthoek 1"/>
          <p:cNvSpPr/>
          <p:nvPr/>
        </p:nvSpPr>
        <p:spPr>
          <a:xfrm rot="16200000">
            <a:off x="6366086" y="2349612"/>
            <a:ext cx="54134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http://cdn.morguefile.com/imageData/public/files/a/ardanea/preview/fldr_2008_11_08/file0001598281222.jpg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3275856" y="1098485"/>
            <a:ext cx="5400600" cy="1508105"/>
          </a:xfrm>
          <a:prstGeom prst="rect">
            <a:avLst/>
          </a:prstGeom>
          <a:blipFill dpi="0" rotWithShape="1">
            <a:blip r:embed="rId6" cstate="print">
              <a:alphaModFix amt="59000"/>
            </a:blip>
            <a:srcRect/>
            <a:stretch>
              <a:fillRect/>
            </a:stretch>
          </a:blipFill>
          <a:ln w="127000">
            <a:solidFill>
              <a:schemeClr val="bg2">
                <a:lumMod val="75000"/>
              </a:schemeClr>
            </a:solidFill>
          </a:ln>
          <a:effectLst>
            <a:outerShdw blurRad="368300" dist="330200" dir="3300000" sx="102000" sy="102000" algn="ctr" rotWithShape="0">
              <a:srgbClr val="000000">
                <a:alpha val="60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nl-N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these cases,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achieve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goal?</a:t>
            </a:r>
            <a:endParaRPr lang="nl-NL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5036476" y="889729"/>
            <a:ext cx="1878470" cy="461665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38000">
                <a:schemeClr val="bg2">
                  <a:lumMod val="90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1"/>
          </a:gradFill>
          <a:effectLst>
            <a:outerShdw blurRad="508000" dist="152400" dir="4500000" sx="88000" sy="88000" algn="ctr" rotWithShape="0">
              <a:srgbClr val="000000">
                <a:alpha val="54000"/>
              </a:srgbClr>
            </a:outerShdw>
          </a:effectLst>
          <a:scene3d>
            <a:camera prst="obliqueTopLef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663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3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4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95536" y="123478"/>
            <a:ext cx="8640762" cy="369332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0975" indent="-180975">
              <a:spcBef>
                <a:spcPct val="50000"/>
              </a:spcBef>
              <a:buFontTx/>
              <a:buNone/>
            </a:pP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 cases:</a:t>
            </a:r>
            <a:endParaRPr lang="nl-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cdn.morguefile.com/imageData/public/files/a/ardanea/preview/fldr_2008_11_08/file000159828122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2000"/>
                    </a14:imgEffect>
                    <a14:imgEffect>
                      <a14:brightnessContrast brigh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809"/>
          <a:stretch/>
        </p:blipFill>
        <p:spPr bwMode="auto">
          <a:xfrm>
            <a:off x="0" y="-26949"/>
            <a:ext cx="9144000" cy="519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7513" name="Text Box 9"/>
          <p:cNvSpPr txBox="1">
            <a:spLocks noChangeArrowheads="1"/>
          </p:cNvSpPr>
          <p:nvPr/>
        </p:nvSpPr>
        <p:spPr bwMode="auto">
          <a:xfrm>
            <a:off x="194400" y="194400"/>
            <a:ext cx="5905500" cy="1846659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buFontTx/>
              <a:buNone/>
            </a:pP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trivial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cases:</a:t>
            </a:r>
          </a:p>
          <a:p>
            <a:pPr algn="l">
              <a:lnSpc>
                <a:spcPct val="100000"/>
              </a:lnSpc>
              <a:buFontTx/>
              <a:buNone/>
            </a:pP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minimal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s=0 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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stay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at home</a:t>
            </a:r>
          </a:p>
          <a:p>
            <a:pPr algn="l">
              <a:lnSpc>
                <a:spcPct val="100000"/>
              </a:lnSpc>
              <a:buFontTx/>
              <a:buNone/>
            </a:pP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t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minimal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: s=0 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stay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at home</a:t>
            </a:r>
          </a:p>
          <a:p>
            <a:pPr algn="l">
              <a:lnSpc>
                <a:spcPct val="100000"/>
              </a:lnSpc>
              <a:buFontTx/>
              <a:buNone/>
            </a:pP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s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maximal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: t 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</a:t>
            </a:r>
            <a:endParaRPr lang="nl-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100000"/>
              </a:lnSpc>
              <a:buFontTx/>
              <a:buNone/>
            </a:pPr>
            <a:endParaRPr lang="nl-NL" sz="2400" dirty="0">
              <a:solidFill>
                <a:schemeClr val="bg1"/>
              </a:solidFill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0" y="3795886"/>
            <a:ext cx="1907704" cy="1292662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80975" indent="-180975" algn="l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nl-NL" sz="1200" dirty="0" smtClean="0">
                <a:solidFill>
                  <a:schemeClr val="bg1"/>
                </a:solidFill>
              </a:rPr>
              <a:t>s = </a:t>
            </a:r>
            <a:r>
              <a:rPr lang="nl-NL" sz="1200" dirty="0" err="1" smtClean="0">
                <a:solidFill>
                  <a:schemeClr val="bg1"/>
                </a:solidFill>
              </a:rPr>
              <a:t>distance</a:t>
            </a:r>
            <a:r>
              <a:rPr lang="nl-NL" sz="1200" dirty="0" smtClean="0">
                <a:solidFill>
                  <a:schemeClr val="bg1"/>
                </a:solidFill>
              </a:rPr>
              <a:t> </a:t>
            </a:r>
            <a:r>
              <a:rPr lang="nl-NL" sz="1200" dirty="0" err="1" smtClean="0">
                <a:solidFill>
                  <a:schemeClr val="bg1"/>
                </a:solidFill>
              </a:rPr>
              <a:t>travelled</a:t>
            </a:r>
            <a:endParaRPr lang="nl-NL" sz="1200" dirty="0">
              <a:solidFill>
                <a:schemeClr val="bg1"/>
              </a:solidFill>
            </a:endParaRPr>
          </a:p>
          <a:p>
            <a:pPr marL="180975" indent="-180975" algn="l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nl-NL" sz="1200" dirty="0" smtClean="0">
                <a:solidFill>
                  <a:schemeClr val="bg1"/>
                </a:solidFill>
              </a:rPr>
              <a:t>t = </a:t>
            </a:r>
            <a:r>
              <a:rPr lang="nl-NL" sz="1200" dirty="0" err="1" smtClean="0">
                <a:solidFill>
                  <a:schemeClr val="bg1"/>
                </a:solidFill>
              </a:rPr>
              <a:t>duration</a:t>
            </a:r>
            <a:r>
              <a:rPr lang="nl-NL" sz="1200" dirty="0" smtClean="0">
                <a:solidFill>
                  <a:schemeClr val="bg1"/>
                </a:solidFill>
              </a:rPr>
              <a:t> of the tour</a:t>
            </a:r>
            <a:endParaRPr lang="nl-NL" sz="1200" dirty="0">
              <a:solidFill>
                <a:schemeClr val="bg1"/>
              </a:solidFill>
            </a:endParaRPr>
          </a:p>
          <a:p>
            <a:pPr marL="180975" indent="-180975" algn="l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nl-NL" sz="1200" dirty="0" smtClean="0">
                <a:solidFill>
                  <a:schemeClr val="bg1"/>
                </a:solidFill>
              </a:rPr>
              <a:t>W = </a:t>
            </a:r>
            <a:r>
              <a:rPr lang="nl-NL" sz="1200" dirty="0" err="1" smtClean="0">
                <a:solidFill>
                  <a:schemeClr val="bg1"/>
                </a:solidFill>
              </a:rPr>
              <a:t>performed</a:t>
            </a:r>
            <a:r>
              <a:rPr lang="nl-NL" sz="1200" dirty="0" smtClean="0">
                <a:solidFill>
                  <a:schemeClr val="bg1"/>
                </a:solidFill>
              </a:rPr>
              <a:t> </a:t>
            </a:r>
            <a:r>
              <a:rPr lang="nl-NL" sz="1200" dirty="0" err="1" smtClean="0">
                <a:solidFill>
                  <a:schemeClr val="bg1"/>
                </a:solidFill>
              </a:rPr>
              <a:t>work</a:t>
            </a:r>
            <a:endParaRPr lang="nl-NL" sz="1200" dirty="0" smtClean="0">
              <a:solidFill>
                <a:schemeClr val="bg1"/>
              </a:solidFill>
            </a:endParaRPr>
          </a:p>
          <a:p>
            <a:pPr marL="180975" indent="-180975" algn="l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nl-NL" sz="1200" dirty="0" err="1" smtClean="0">
                <a:solidFill>
                  <a:schemeClr val="bg1"/>
                </a:solidFill>
              </a:rPr>
              <a:t>F</a:t>
            </a:r>
            <a:r>
              <a:rPr lang="nl-NL" sz="1200" baseline="-25000" dirty="0" err="1" smtClean="0">
                <a:solidFill>
                  <a:schemeClr val="bg1"/>
                </a:solidFill>
              </a:rPr>
              <a:t>w</a:t>
            </a:r>
            <a:r>
              <a:rPr lang="nl-NL" sz="1200" dirty="0" smtClean="0">
                <a:solidFill>
                  <a:schemeClr val="bg1"/>
                </a:solidFill>
              </a:rPr>
              <a:t> = wind force</a:t>
            </a:r>
          </a:p>
          <a:p>
            <a:pPr marL="180975" indent="-180975" algn="l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nl-NL" sz="1200" dirty="0" smtClean="0">
                <a:solidFill>
                  <a:schemeClr val="bg1"/>
                </a:solidFill>
              </a:rPr>
              <a:t>c = constant</a:t>
            </a:r>
          </a:p>
          <a:p>
            <a:pPr marL="180975" indent="-180975" algn="l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nl-NL" sz="1200" dirty="0" smtClean="0">
                <a:solidFill>
                  <a:schemeClr val="bg1"/>
                </a:solidFill>
              </a:rPr>
              <a:t>A = area</a:t>
            </a:r>
          </a:p>
          <a:p>
            <a:pPr marL="180975" indent="-180975" algn="l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nl-NL" sz="1200" dirty="0" smtClean="0">
                <a:solidFill>
                  <a:schemeClr val="bg1"/>
                </a:solidFill>
                <a:sym typeface="Symbol"/>
              </a:rPr>
              <a:t> = air </a:t>
            </a:r>
            <a:r>
              <a:rPr lang="nl-NL" sz="1200" dirty="0" err="1" smtClean="0">
                <a:solidFill>
                  <a:schemeClr val="bg1"/>
                </a:solidFill>
                <a:sym typeface="Symbol"/>
              </a:rPr>
              <a:t>density</a:t>
            </a:r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2" name="Rechthoek 1"/>
          <p:cNvSpPr/>
          <p:nvPr/>
        </p:nvSpPr>
        <p:spPr>
          <a:xfrm rot="16200000">
            <a:off x="6366086" y="2349612"/>
            <a:ext cx="54134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http://cdn.morguefile.com/imageData/public/files/a/ardanea/preview/fldr_2008_11_08/file0001598281222.jpg</a:t>
            </a:r>
          </a:p>
        </p:txBody>
      </p:sp>
    </p:spTree>
    <p:extLst>
      <p:ext uri="{BB962C8B-B14F-4D97-AF65-F5344CB8AC3E}">
        <p14:creationId xmlns:p14="http://schemas.microsoft.com/office/powerpoint/2010/main" val="390173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94400" y="555526"/>
            <a:ext cx="8640762" cy="369332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FontTx/>
              <a:buNone/>
            </a:pP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1: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biking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far with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little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effort (s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large, W small)</a:t>
            </a:r>
            <a:endParaRPr lang="nl-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3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4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7513" name="Text Box 9"/>
          <p:cNvSpPr txBox="1">
            <a:spLocks noChangeArrowheads="1"/>
          </p:cNvSpPr>
          <p:nvPr/>
        </p:nvSpPr>
        <p:spPr bwMode="auto">
          <a:xfrm>
            <a:off x="2483768" y="1182687"/>
            <a:ext cx="6660232" cy="3693319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>
              <a:buFontTx/>
              <a:buNone/>
            </a:pPr>
            <a:r>
              <a:rPr lang="nl-NL" sz="20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Quantities</a:t>
            </a:r>
            <a:r>
              <a:rPr lang="nl-NL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needed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nl-NL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s, W </a:t>
            </a:r>
            <a:endParaRPr lang="nl-NL" sz="20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FontTx/>
              <a:buNone/>
            </a:pPr>
            <a:r>
              <a:rPr lang="nl-NL" sz="2000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pick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do list: </a:t>
            </a:r>
            <a:r>
              <a:rPr lang="nl-NL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depends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nl-NL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nl-NL" sz="20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nl-NL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</a:t>
            </a:r>
            <a:endParaRPr lang="nl-NL" sz="20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FontTx/>
              <a:buNone/>
            </a:pPr>
            <a:r>
              <a:rPr lang="nl-NL" sz="2000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Expression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nl-NL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= v t</a:t>
            </a:r>
            <a:endParaRPr lang="nl-NL" sz="20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FontTx/>
              <a:buNone/>
            </a:pPr>
            <a:r>
              <a:rPr lang="nl-NL" sz="2000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pick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do list: </a:t>
            </a:r>
            <a:r>
              <a:rPr lang="nl-NL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depends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nl-NL" sz="20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nl-NL" sz="2000" baseline="-250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nl-NL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0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nl-NL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nl-NL" sz="20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FontTx/>
              <a:buNone/>
            </a:pPr>
            <a:r>
              <a:rPr lang="nl-NL" sz="2000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Expression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nl-NL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= </a:t>
            </a:r>
            <a:r>
              <a:rPr lang="nl-NL" sz="20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nl-NL" sz="2000" baseline="-250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nl-NL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</a:t>
            </a:r>
          </a:p>
          <a:p>
            <a:pPr algn="l">
              <a:buFontTx/>
              <a:buNone/>
            </a:pPr>
            <a:r>
              <a:rPr lang="nl-NL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pick</a:t>
            </a:r>
            <a:r>
              <a:rPr lang="nl-NL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nl-NL" sz="2000" baseline="-25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nl-NL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nl-NL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nl-NL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list: </a:t>
            </a:r>
            <a:r>
              <a:rPr lang="nl-NL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nl-NL" sz="2000" baseline="-25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nl-NL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depends</a:t>
            </a:r>
            <a:r>
              <a:rPr lang="nl-NL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c, </a:t>
            </a:r>
            <a:r>
              <a:rPr lang="nl-NL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, A </a:t>
            </a:r>
            <a:r>
              <a:rPr lang="nl-NL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and</a:t>
            </a:r>
            <a:r>
              <a:rPr lang="nl-NL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v</a:t>
            </a:r>
            <a:endParaRPr lang="nl-NL" sz="2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Expression</a:t>
            </a:r>
            <a:r>
              <a:rPr lang="nl-NL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nl-NL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nl-NL" sz="2000" baseline="-25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nl-NL" sz="2000" baseline="-25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c </a:t>
            </a:r>
            <a:r>
              <a:rPr lang="nl-NL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 A v</a:t>
            </a:r>
            <a:r>
              <a:rPr lang="nl-NL" sz="2000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2</a:t>
            </a:r>
            <a:endParaRPr lang="nl-NL" sz="2000" baseline="30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1" charset="2"/>
            </a:endParaRPr>
          </a:p>
          <a:p>
            <a:pPr algn="l">
              <a:buFontTx/>
              <a:buNone/>
            </a:pPr>
            <a:r>
              <a:rPr lang="nl-NL" sz="2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1" charset="2"/>
              </a:rPr>
              <a:t>pick</a:t>
            </a:r>
            <a:r>
              <a:rPr lang="nl-NL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1" charset="2"/>
              </a:rPr>
              <a:t> </a:t>
            </a:r>
            <a:r>
              <a:rPr lang="nl-NL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1" charset="2"/>
              </a:rPr>
              <a:t>c </a:t>
            </a:r>
            <a:r>
              <a:rPr lang="nl-NL" sz="2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1" charset="2"/>
              </a:rPr>
              <a:t>from</a:t>
            </a:r>
            <a:r>
              <a:rPr lang="nl-NL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1" charset="2"/>
              </a:rPr>
              <a:t> list  </a:t>
            </a:r>
            <a:r>
              <a:rPr lang="nl-NL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1" charset="2"/>
              </a:rPr>
              <a:t>constant</a:t>
            </a:r>
          </a:p>
          <a:p>
            <a:r>
              <a:rPr lang="nl-NL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1" charset="2"/>
              </a:rPr>
              <a:t>pick</a:t>
            </a:r>
            <a:r>
              <a:rPr lang="nl-NL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1" charset="2"/>
              </a:rPr>
              <a:t> </a:t>
            </a:r>
            <a:r>
              <a:rPr lang="nl-NL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 </a:t>
            </a:r>
            <a:r>
              <a:rPr lang="nl-NL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from</a:t>
            </a:r>
            <a:r>
              <a:rPr lang="nl-NL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list </a:t>
            </a:r>
            <a:r>
              <a:rPr lang="nl-NL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constant</a:t>
            </a:r>
          </a:p>
          <a:p>
            <a:r>
              <a:rPr lang="nl-NL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pick</a:t>
            </a:r>
            <a:r>
              <a:rPr lang="nl-NL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A </a:t>
            </a:r>
            <a:r>
              <a:rPr lang="nl-NL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from</a:t>
            </a:r>
            <a:r>
              <a:rPr lang="nl-NL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list  constant</a:t>
            </a:r>
          </a:p>
          <a:p>
            <a:r>
              <a:rPr lang="nl-NL" sz="2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pick</a:t>
            </a:r>
            <a:r>
              <a:rPr lang="nl-NL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t </a:t>
            </a:r>
            <a:r>
              <a:rPr lang="nl-NL" sz="2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from</a:t>
            </a:r>
            <a:r>
              <a:rPr lang="nl-NL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list  </a:t>
            </a:r>
            <a:r>
              <a:rPr lang="nl-NL" sz="2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choose</a:t>
            </a:r>
            <a:endParaRPr lang="nl-NL" sz="20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r>
              <a:rPr lang="nl-NL" sz="2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pick</a:t>
            </a:r>
            <a:r>
              <a:rPr lang="nl-NL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v </a:t>
            </a:r>
            <a:r>
              <a:rPr lang="nl-NL" sz="2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from</a:t>
            </a:r>
            <a:r>
              <a:rPr lang="nl-NL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list  </a:t>
            </a:r>
            <a:r>
              <a:rPr lang="nl-NL" sz="2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choose</a:t>
            </a:r>
            <a:endParaRPr lang="nl-NL" sz="2000" dirty="0">
              <a:solidFill>
                <a:srgbClr val="00B050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94400" y="194400"/>
            <a:ext cx="2736304" cy="369332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buFontTx/>
              <a:buNone/>
            </a:pP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Interesting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cases:</a:t>
            </a:r>
            <a:endParaRPr lang="nl-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0" y="3795886"/>
            <a:ext cx="1907704" cy="1292662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80975" indent="-180975" algn="l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nl-NL" sz="1200" dirty="0" smtClean="0">
                <a:solidFill>
                  <a:schemeClr val="bg1"/>
                </a:solidFill>
              </a:rPr>
              <a:t>s = </a:t>
            </a:r>
            <a:r>
              <a:rPr lang="nl-NL" sz="1200" dirty="0" err="1" smtClean="0">
                <a:solidFill>
                  <a:schemeClr val="bg1"/>
                </a:solidFill>
              </a:rPr>
              <a:t>distance</a:t>
            </a:r>
            <a:r>
              <a:rPr lang="nl-NL" sz="1200" dirty="0" smtClean="0">
                <a:solidFill>
                  <a:schemeClr val="bg1"/>
                </a:solidFill>
              </a:rPr>
              <a:t> </a:t>
            </a:r>
            <a:r>
              <a:rPr lang="nl-NL" sz="1200" dirty="0" err="1" smtClean="0">
                <a:solidFill>
                  <a:schemeClr val="bg1"/>
                </a:solidFill>
              </a:rPr>
              <a:t>travelled</a:t>
            </a:r>
            <a:endParaRPr lang="nl-NL" sz="1200" dirty="0">
              <a:solidFill>
                <a:schemeClr val="bg1"/>
              </a:solidFill>
            </a:endParaRPr>
          </a:p>
          <a:p>
            <a:pPr marL="180975" indent="-180975" algn="l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nl-NL" sz="1200" dirty="0" smtClean="0">
                <a:solidFill>
                  <a:schemeClr val="bg1"/>
                </a:solidFill>
              </a:rPr>
              <a:t>t = </a:t>
            </a:r>
            <a:r>
              <a:rPr lang="nl-NL" sz="1200" dirty="0" err="1" smtClean="0">
                <a:solidFill>
                  <a:schemeClr val="bg1"/>
                </a:solidFill>
              </a:rPr>
              <a:t>duration</a:t>
            </a:r>
            <a:r>
              <a:rPr lang="nl-NL" sz="1200" dirty="0" smtClean="0">
                <a:solidFill>
                  <a:schemeClr val="bg1"/>
                </a:solidFill>
              </a:rPr>
              <a:t> of the tour</a:t>
            </a:r>
            <a:endParaRPr lang="nl-NL" sz="1200" dirty="0">
              <a:solidFill>
                <a:schemeClr val="bg1"/>
              </a:solidFill>
            </a:endParaRPr>
          </a:p>
          <a:p>
            <a:pPr marL="180975" indent="-180975" algn="l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nl-NL" sz="1200" dirty="0" smtClean="0">
                <a:solidFill>
                  <a:schemeClr val="bg1"/>
                </a:solidFill>
              </a:rPr>
              <a:t>W = </a:t>
            </a:r>
            <a:r>
              <a:rPr lang="nl-NL" sz="1200" dirty="0" err="1" smtClean="0">
                <a:solidFill>
                  <a:schemeClr val="bg1"/>
                </a:solidFill>
              </a:rPr>
              <a:t>performed</a:t>
            </a:r>
            <a:r>
              <a:rPr lang="nl-NL" sz="1200" dirty="0" smtClean="0">
                <a:solidFill>
                  <a:schemeClr val="bg1"/>
                </a:solidFill>
              </a:rPr>
              <a:t> </a:t>
            </a:r>
            <a:r>
              <a:rPr lang="nl-NL" sz="1200" dirty="0" err="1" smtClean="0">
                <a:solidFill>
                  <a:schemeClr val="bg1"/>
                </a:solidFill>
              </a:rPr>
              <a:t>work</a:t>
            </a:r>
            <a:endParaRPr lang="nl-NL" sz="1200" dirty="0" smtClean="0">
              <a:solidFill>
                <a:schemeClr val="bg1"/>
              </a:solidFill>
            </a:endParaRPr>
          </a:p>
          <a:p>
            <a:pPr marL="180975" indent="-180975" algn="l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nl-NL" sz="1200" dirty="0" err="1" smtClean="0">
                <a:solidFill>
                  <a:schemeClr val="bg1"/>
                </a:solidFill>
              </a:rPr>
              <a:t>F</a:t>
            </a:r>
            <a:r>
              <a:rPr lang="nl-NL" sz="1200" baseline="-25000" dirty="0" err="1" smtClean="0">
                <a:solidFill>
                  <a:schemeClr val="bg1"/>
                </a:solidFill>
              </a:rPr>
              <a:t>w</a:t>
            </a:r>
            <a:r>
              <a:rPr lang="nl-NL" sz="1200" dirty="0" smtClean="0">
                <a:solidFill>
                  <a:schemeClr val="bg1"/>
                </a:solidFill>
              </a:rPr>
              <a:t> = wind force</a:t>
            </a:r>
          </a:p>
          <a:p>
            <a:pPr marL="180975" indent="-180975" algn="l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nl-NL" sz="1200" dirty="0" smtClean="0">
                <a:solidFill>
                  <a:schemeClr val="bg1"/>
                </a:solidFill>
              </a:rPr>
              <a:t>c = constant</a:t>
            </a:r>
          </a:p>
          <a:p>
            <a:pPr marL="180975" indent="-180975" algn="l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nl-NL" sz="1200" dirty="0" smtClean="0">
                <a:solidFill>
                  <a:schemeClr val="bg1"/>
                </a:solidFill>
              </a:rPr>
              <a:t>A = area</a:t>
            </a:r>
          </a:p>
          <a:p>
            <a:pPr marL="180975" indent="-180975" algn="l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nl-NL" sz="1200" dirty="0" smtClean="0">
                <a:solidFill>
                  <a:schemeClr val="bg1"/>
                </a:solidFill>
                <a:sym typeface="Symbol"/>
              </a:rPr>
              <a:t> = air </a:t>
            </a:r>
            <a:r>
              <a:rPr lang="nl-NL" sz="1200" dirty="0" err="1" smtClean="0">
                <a:solidFill>
                  <a:schemeClr val="bg1"/>
                </a:solidFill>
                <a:sym typeface="Symbol"/>
              </a:rPr>
              <a:t>density</a:t>
            </a:r>
            <a:endParaRPr lang="nl-NL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277513" grpId="0" uiExpand="1" build="p" bldLvl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94400" y="555526"/>
            <a:ext cx="8857232" cy="369332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buFontTx/>
              <a:buNone/>
            </a:pP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biking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little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effort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brief (W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small, t small)</a:t>
            </a:r>
            <a:endParaRPr lang="nl-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3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4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94400" y="194400"/>
            <a:ext cx="3096344" cy="369332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buFontTx/>
              <a:buNone/>
            </a:pP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Interesting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cases:</a:t>
            </a:r>
            <a:endParaRPr lang="nl-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0" y="3795886"/>
            <a:ext cx="1907704" cy="1292662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80975" indent="-180975" algn="l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nl-NL" sz="1200" dirty="0" smtClean="0">
                <a:solidFill>
                  <a:schemeClr val="bg1"/>
                </a:solidFill>
              </a:rPr>
              <a:t>s = </a:t>
            </a:r>
            <a:r>
              <a:rPr lang="nl-NL" sz="1200" dirty="0" err="1" smtClean="0">
                <a:solidFill>
                  <a:schemeClr val="bg1"/>
                </a:solidFill>
              </a:rPr>
              <a:t>distance</a:t>
            </a:r>
            <a:r>
              <a:rPr lang="nl-NL" sz="1200" dirty="0" smtClean="0">
                <a:solidFill>
                  <a:schemeClr val="bg1"/>
                </a:solidFill>
              </a:rPr>
              <a:t> </a:t>
            </a:r>
            <a:r>
              <a:rPr lang="nl-NL" sz="1200" dirty="0" err="1" smtClean="0">
                <a:solidFill>
                  <a:schemeClr val="bg1"/>
                </a:solidFill>
              </a:rPr>
              <a:t>travelled</a:t>
            </a:r>
            <a:endParaRPr lang="nl-NL" sz="1200" dirty="0">
              <a:solidFill>
                <a:schemeClr val="bg1"/>
              </a:solidFill>
            </a:endParaRPr>
          </a:p>
          <a:p>
            <a:pPr marL="180975" indent="-180975" algn="l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nl-NL" sz="1200" dirty="0" smtClean="0">
                <a:solidFill>
                  <a:schemeClr val="bg1"/>
                </a:solidFill>
              </a:rPr>
              <a:t>t = </a:t>
            </a:r>
            <a:r>
              <a:rPr lang="nl-NL" sz="1200" dirty="0" err="1" smtClean="0">
                <a:solidFill>
                  <a:schemeClr val="bg1"/>
                </a:solidFill>
              </a:rPr>
              <a:t>duration</a:t>
            </a:r>
            <a:r>
              <a:rPr lang="nl-NL" sz="1200" dirty="0" smtClean="0">
                <a:solidFill>
                  <a:schemeClr val="bg1"/>
                </a:solidFill>
              </a:rPr>
              <a:t> of the tour</a:t>
            </a:r>
            <a:endParaRPr lang="nl-NL" sz="1200" dirty="0">
              <a:solidFill>
                <a:schemeClr val="bg1"/>
              </a:solidFill>
            </a:endParaRPr>
          </a:p>
          <a:p>
            <a:pPr marL="180975" indent="-180975" algn="l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nl-NL" sz="1200" dirty="0" smtClean="0">
                <a:solidFill>
                  <a:schemeClr val="bg1"/>
                </a:solidFill>
              </a:rPr>
              <a:t>W = </a:t>
            </a:r>
            <a:r>
              <a:rPr lang="nl-NL" sz="1200" dirty="0" err="1" smtClean="0">
                <a:solidFill>
                  <a:schemeClr val="bg1"/>
                </a:solidFill>
              </a:rPr>
              <a:t>performed</a:t>
            </a:r>
            <a:r>
              <a:rPr lang="nl-NL" sz="1200" dirty="0" smtClean="0">
                <a:solidFill>
                  <a:schemeClr val="bg1"/>
                </a:solidFill>
              </a:rPr>
              <a:t> </a:t>
            </a:r>
            <a:r>
              <a:rPr lang="nl-NL" sz="1200" dirty="0" err="1" smtClean="0">
                <a:solidFill>
                  <a:schemeClr val="bg1"/>
                </a:solidFill>
              </a:rPr>
              <a:t>work</a:t>
            </a:r>
            <a:endParaRPr lang="nl-NL" sz="1200" dirty="0" smtClean="0">
              <a:solidFill>
                <a:schemeClr val="bg1"/>
              </a:solidFill>
            </a:endParaRPr>
          </a:p>
          <a:p>
            <a:pPr marL="180975" indent="-180975" algn="l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nl-NL" sz="1200" dirty="0" err="1" smtClean="0">
                <a:solidFill>
                  <a:schemeClr val="bg1"/>
                </a:solidFill>
              </a:rPr>
              <a:t>F</a:t>
            </a:r>
            <a:r>
              <a:rPr lang="nl-NL" sz="1200" baseline="-25000" dirty="0" err="1" smtClean="0">
                <a:solidFill>
                  <a:schemeClr val="bg1"/>
                </a:solidFill>
              </a:rPr>
              <a:t>w</a:t>
            </a:r>
            <a:r>
              <a:rPr lang="nl-NL" sz="1200" dirty="0" smtClean="0">
                <a:solidFill>
                  <a:schemeClr val="bg1"/>
                </a:solidFill>
              </a:rPr>
              <a:t> = wind force</a:t>
            </a:r>
          </a:p>
          <a:p>
            <a:pPr marL="180975" indent="-180975" algn="l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nl-NL" sz="1200" dirty="0" smtClean="0">
                <a:solidFill>
                  <a:schemeClr val="bg1"/>
                </a:solidFill>
              </a:rPr>
              <a:t>c = constant</a:t>
            </a:r>
          </a:p>
          <a:p>
            <a:pPr marL="180975" indent="-180975" algn="l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nl-NL" sz="1200" dirty="0" smtClean="0">
                <a:solidFill>
                  <a:schemeClr val="bg1"/>
                </a:solidFill>
              </a:rPr>
              <a:t>A = area</a:t>
            </a:r>
          </a:p>
          <a:p>
            <a:pPr marL="180975" indent="-180975" algn="l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nl-NL" sz="1200" dirty="0" smtClean="0">
                <a:solidFill>
                  <a:schemeClr val="bg1"/>
                </a:solidFill>
                <a:sym typeface="Symbol"/>
              </a:rPr>
              <a:t> = air </a:t>
            </a:r>
            <a:r>
              <a:rPr lang="nl-NL" sz="1200" dirty="0" err="1" smtClean="0">
                <a:solidFill>
                  <a:schemeClr val="bg1"/>
                </a:solidFill>
                <a:sym typeface="Symbol"/>
              </a:rPr>
              <a:t>density</a:t>
            </a:r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483768" y="1182687"/>
            <a:ext cx="6660232" cy="3693319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>
              <a:buFontTx/>
              <a:buNone/>
            </a:pPr>
            <a:r>
              <a:rPr lang="nl-NL" sz="20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Quantities</a:t>
            </a:r>
            <a:r>
              <a:rPr lang="nl-NL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needed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nl-NL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W, t </a:t>
            </a:r>
            <a:endParaRPr lang="nl-NL" sz="20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FontTx/>
              <a:buNone/>
            </a:pPr>
            <a:r>
              <a:rPr lang="nl-NL" sz="2000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pick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</a:t>
            </a:r>
            <a:r>
              <a:rPr lang="nl-NL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do list: W</a:t>
            </a:r>
            <a:r>
              <a:rPr lang="nl-NL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depends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nl-NL" sz="20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nl-NL" sz="2000" baseline="-250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nl-NL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0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nl-NL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</a:t>
            </a:r>
            <a:endParaRPr lang="nl-NL" sz="20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000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Expression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W = 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nl-NL" sz="2000" baseline="-25000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</a:t>
            </a:r>
          </a:p>
          <a:p>
            <a:pPr algn="l">
              <a:buFontTx/>
              <a:buNone/>
            </a:pPr>
            <a:r>
              <a:rPr lang="nl-NL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pick</a:t>
            </a:r>
            <a:r>
              <a:rPr lang="nl-NL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nl-NL" sz="2000" baseline="-25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nl-NL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nl-NL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nl-NL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list: </a:t>
            </a:r>
            <a:r>
              <a:rPr lang="nl-NL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nl-NL" sz="2000" baseline="-25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nl-NL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depends</a:t>
            </a:r>
            <a:r>
              <a:rPr lang="nl-NL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c, </a:t>
            </a:r>
            <a:r>
              <a:rPr lang="nl-NL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, A </a:t>
            </a:r>
            <a:r>
              <a:rPr lang="nl-NL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and</a:t>
            </a:r>
            <a:r>
              <a:rPr lang="nl-NL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v</a:t>
            </a:r>
            <a:endParaRPr lang="nl-NL" sz="2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Expression</a:t>
            </a:r>
            <a:r>
              <a:rPr lang="nl-NL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nl-NL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nl-NL" sz="2000" baseline="-25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nl-NL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c </a:t>
            </a:r>
            <a:r>
              <a:rPr lang="nl-NL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 A v</a:t>
            </a:r>
            <a:r>
              <a:rPr lang="nl-NL" sz="2000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2</a:t>
            </a:r>
            <a:endParaRPr lang="nl-NL" sz="2000" baseline="30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1" charset="2"/>
            </a:endParaRPr>
          </a:p>
          <a:p>
            <a:pPr algn="l">
              <a:buFontTx/>
              <a:buNone/>
            </a:pPr>
            <a:r>
              <a:rPr lang="nl-NL" sz="2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1" charset="2"/>
              </a:rPr>
              <a:t>pick</a:t>
            </a:r>
            <a:r>
              <a:rPr lang="nl-NL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1" charset="2"/>
              </a:rPr>
              <a:t> </a:t>
            </a:r>
            <a:r>
              <a:rPr lang="nl-NL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1" charset="2"/>
              </a:rPr>
              <a:t>c </a:t>
            </a:r>
            <a:r>
              <a:rPr lang="nl-NL" sz="2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1" charset="2"/>
              </a:rPr>
              <a:t>from</a:t>
            </a:r>
            <a:r>
              <a:rPr lang="nl-NL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1" charset="2"/>
              </a:rPr>
              <a:t> list  </a:t>
            </a:r>
            <a:r>
              <a:rPr lang="nl-NL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1" charset="2"/>
              </a:rPr>
              <a:t>constant</a:t>
            </a:r>
          </a:p>
          <a:p>
            <a:r>
              <a:rPr lang="nl-NL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1" charset="2"/>
              </a:rPr>
              <a:t>pick</a:t>
            </a:r>
            <a:r>
              <a:rPr lang="nl-NL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1" charset="2"/>
              </a:rPr>
              <a:t> </a:t>
            </a:r>
            <a:r>
              <a:rPr lang="nl-NL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 </a:t>
            </a:r>
            <a:r>
              <a:rPr lang="nl-NL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from</a:t>
            </a:r>
            <a:r>
              <a:rPr lang="nl-NL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list </a:t>
            </a:r>
            <a:r>
              <a:rPr lang="nl-NL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constant</a:t>
            </a:r>
          </a:p>
          <a:p>
            <a:r>
              <a:rPr lang="nl-NL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pick</a:t>
            </a:r>
            <a:r>
              <a:rPr lang="nl-NL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A </a:t>
            </a:r>
            <a:r>
              <a:rPr lang="nl-NL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from</a:t>
            </a:r>
            <a:r>
              <a:rPr lang="nl-NL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list  constant</a:t>
            </a:r>
          </a:p>
          <a:p>
            <a:r>
              <a:rPr lang="nl-NL" sz="20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pick</a:t>
            </a:r>
            <a:r>
              <a:rPr lang="nl-NL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t </a:t>
            </a:r>
            <a:r>
              <a:rPr lang="nl-NL" sz="20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from</a:t>
            </a:r>
            <a:r>
              <a:rPr lang="nl-NL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list: </a:t>
            </a:r>
            <a:r>
              <a:rPr lang="nl-NL" sz="20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depends</a:t>
            </a:r>
            <a:r>
              <a:rPr lang="nl-NL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on s </a:t>
            </a:r>
            <a:r>
              <a:rPr lang="nl-NL" sz="20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and</a:t>
            </a:r>
            <a:r>
              <a:rPr lang="nl-NL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v</a:t>
            </a:r>
          </a:p>
          <a:p>
            <a:r>
              <a:rPr lang="nl-NL" sz="20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Expression</a:t>
            </a:r>
            <a:r>
              <a:rPr lang="nl-NL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: t = s/v</a:t>
            </a:r>
          </a:p>
          <a:p>
            <a:r>
              <a:rPr lang="nl-NL" sz="2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pick</a:t>
            </a:r>
            <a:r>
              <a:rPr lang="nl-NL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s </a:t>
            </a:r>
            <a:r>
              <a:rPr lang="nl-NL" sz="2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from</a:t>
            </a:r>
            <a:r>
              <a:rPr lang="nl-NL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list  </a:t>
            </a:r>
            <a:r>
              <a:rPr lang="nl-NL" sz="2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choose</a:t>
            </a:r>
            <a:endParaRPr lang="nl-NL" sz="20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r>
              <a:rPr lang="nl-NL" sz="2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pick</a:t>
            </a:r>
            <a:r>
              <a:rPr lang="nl-NL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v </a:t>
            </a:r>
            <a:r>
              <a:rPr lang="nl-NL" sz="2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from</a:t>
            </a:r>
            <a:r>
              <a:rPr lang="nl-NL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list  </a:t>
            </a:r>
            <a:r>
              <a:rPr lang="nl-NL" sz="2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choose</a:t>
            </a:r>
            <a:endParaRPr lang="nl-NL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4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94400" y="555526"/>
            <a:ext cx="8640762" cy="369332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FontTx/>
              <a:buNone/>
            </a:pP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biking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brief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far (t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small, s large)</a:t>
            </a:r>
            <a:endParaRPr lang="nl-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3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4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94400" y="194400"/>
            <a:ext cx="3888432" cy="369332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buFontTx/>
              <a:buNone/>
            </a:pP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Interesting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cases:</a:t>
            </a:r>
            <a:endParaRPr lang="nl-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0" y="3795886"/>
            <a:ext cx="1907704" cy="1292662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80975" indent="-180975" algn="l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nl-NL" sz="1200" dirty="0" smtClean="0">
                <a:solidFill>
                  <a:schemeClr val="bg1"/>
                </a:solidFill>
              </a:rPr>
              <a:t>s = </a:t>
            </a:r>
            <a:r>
              <a:rPr lang="nl-NL" sz="1200" dirty="0" err="1" smtClean="0">
                <a:solidFill>
                  <a:schemeClr val="bg1"/>
                </a:solidFill>
              </a:rPr>
              <a:t>distance</a:t>
            </a:r>
            <a:r>
              <a:rPr lang="nl-NL" sz="1200" dirty="0" smtClean="0">
                <a:solidFill>
                  <a:schemeClr val="bg1"/>
                </a:solidFill>
              </a:rPr>
              <a:t> </a:t>
            </a:r>
            <a:r>
              <a:rPr lang="nl-NL" sz="1200" dirty="0" err="1" smtClean="0">
                <a:solidFill>
                  <a:schemeClr val="bg1"/>
                </a:solidFill>
              </a:rPr>
              <a:t>travelled</a:t>
            </a:r>
            <a:endParaRPr lang="nl-NL" sz="1200" dirty="0">
              <a:solidFill>
                <a:schemeClr val="bg1"/>
              </a:solidFill>
            </a:endParaRPr>
          </a:p>
          <a:p>
            <a:pPr marL="180975" indent="-180975" algn="l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nl-NL" sz="1200" dirty="0" smtClean="0">
                <a:solidFill>
                  <a:schemeClr val="bg1"/>
                </a:solidFill>
              </a:rPr>
              <a:t>t = </a:t>
            </a:r>
            <a:r>
              <a:rPr lang="nl-NL" sz="1200" dirty="0" err="1" smtClean="0">
                <a:solidFill>
                  <a:schemeClr val="bg1"/>
                </a:solidFill>
              </a:rPr>
              <a:t>duration</a:t>
            </a:r>
            <a:r>
              <a:rPr lang="nl-NL" sz="1200" dirty="0" smtClean="0">
                <a:solidFill>
                  <a:schemeClr val="bg1"/>
                </a:solidFill>
              </a:rPr>
              <a:t> of the tour</a:t>
            </a:r>
            <a:endParaRPr lang="nl-NL" sz="1200" dirty="0">
              <a:solidFill>
                <a:schemeClr val="bg1"/>
              </a:solidFill>
            </a:endParaRPr>
          </a:p>
          <a:p>
            <a:pPr marL="180975" indent="-180975" algn="l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nl-NL" sz="1200" dirty="0" smtClean="0">
                <a:solidFill>
                  <a:schemeClr val="bg1"/>
                </a:solidFill>
              </a:rPr>
              <a:t>W = </a:t>
            </a:r>
            <a:r>
              <a:rPr lang="nl-NL" sz="1200" dirty="0" err="1" smtClean="0">
                <a:solidFill>
                  <a:schemeClr val="bg1"/>
                </a:solidFill>
              </a:rPr>
              <a:t>performed</a:t>
            </a:r>
            <a:r>
              <a:rPr lang="nl-NL" sz="1200" dirty="0" smtClean="0">
                <a:solidFill>
                  <a:schemeClr val="bg1"/>
                </a:solidFill>
              </a:rPr>
              <a:t> </a:t>
            </a:r>
            <a:r>
              <a:rPr lang="nl-NL" sz="1200" dirty="0" err="1" smtClean="0">
                <a:solidFill>
                  <a:schemeClr val="bg1"/>
                </a:solidFill>
              </a:rPr>
              <a:t>work</a:t>
            </a:r>
            <a:endParaRPr lang="nl-NL" sz="1200" dirty="0" smtClean="0">
              <a:solidFill>
                <a:schemeClr val="bg1"/>
              </a:solidFill>
            </a:endParaRPr>
          </a:p>
          <a:p>
            <a:pPr marL="180975" indent="-180975" algn="l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nl-NL" sz="1200" dirty="0" err="1" smtClean="0">
                <a:solidFill>
                  <a:schemeClr val="bg1"/>
                </a:solidFill>
              </a:rPr>
              <a:t>F</a:t>
            </a:r>
            <a:r>
              <a:rPr lang="nl-NL" sz="1200" baseline="-25000" dirty="0" err="1" smtClean="0">
                <a:solidFill>
                  <a:schemeClr val="bg1"/>
                </a:solidFill>
              </a:rPr>
              <a:t>w</a:t>
            </a:r>
            <a:r>
              <a:rPr lang="nl-NL" sz="1200" dirty="0" smtClean="0">
                <a:solidFill>
                  <a:schemeClr val="bg1"/>
                </a:solidFill>
              </a:rPr>
              <a:t> = wind force</a:t>
            </a:r>
          </a:p>
          <a:p>
            <a:pPr marL="180975" indent="-180975" algn="l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nl-NL" sz="1200" dirty="0" smtClean="0">
                <a:solidFill>
                  <a:schemeClr val="bg1"/>
                </a:solidFill>
              </a:rPr>
              <a:t>c = constant</a:t>
            </a:r>
          </a:p>
          <a:p>
            <a:pPr marL="180975" indent="-180975" algn="l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nl-NL" sz="1200" dirty="0" smtClean="0">
                <a:solidFill>
                  <a:schemeClr val="bg1"/>
                </a:solidFill>
              </a:rPr>
              <a:t>A = area</a:t>
            </a:r>
          </a:p>
          <a:p>
            <a:pPr marL="180975" indent="-180975" algn="l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nl-NL" sz="1200" dirty="0" smtClean="0">
                <a:solidFill>
                  <a:schemeClr val="bg1"/>
                </a:solidFill>
                <a:sym typeface="Symbol"/>
              </a:rPr>
              <a:t> = air </a:t>
            </a:r>
            <a:r>
              <a:rPr lang="nl-NL" sz="1200" dirty="0" err="1" smtClean="0">
                <a:solidFill>
                  <a:schemeClr val="bg1"/>
                </a:solidFill>
                <a:sym typeface="Symbol"/>
              </a:rPr>
              <a:t>density</a:t>
            </a:r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483768" y="1182687"/>
            <a:ext cx="6660232" cy="1846659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>
              <a:buFontTx/>
              <a:buNone/>
            </a:pPr>
            <a:r>
              <a:rPr lang="nl-NL" sz="20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Quantities</a:t>
            </a:r>
            <a:r>
              <a:rPr lang="nl-NL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needed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nl-NL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t, s </a:t>
            </a:r>
            <a:endParaRPr lang="nl-NL" sz="20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FontTx/>
              <a:buNone/>
            </a:pPr>
            <a:r>
              <a:rPr lang="nl-NL" sz="2000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pick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do list: </a:t>
            </a:r>
            <a:r>
              <a:rPr lang="nl-NL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nl-NL" sz="20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depends</a:t>
            </a:r>
            <a:r>
              <a:rPr lang="nl-NL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v </a:t>
            </a:r>
            <a:r>
              <a:rPr lang="nl-NL" sz="20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nl-NL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</a:t>
            </a:r>
          </a:p>
          <a:p>
            <a:pPr algn="l">
              <a:buFontTx/>
              <a:buNone/>
            </a:pPr>
            <a:r>
              <a:rPr lang="nl-NL" sz="20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Expression</a:t>
            </a:r>
            <a:r>
              <a:rPr lang="nl-NL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t=s/v</a:t>
            </a:r>
            <a:endParaRPr lang="nl-NL" sz="20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pick</a:t>
            </a:r>
            <a:r>
              <a:rPr lang="nl-NL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v </a:t>
            </a:r>
            <a:r>
              <a:rPr lang="nl-NL" sz="2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from</a:t>
            </a:r>
            <a:r>
              <a:rPr lang="nl-NL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list  </a:t>
            </a:r>
            <a:r>
              <a:rPr lang="nl-NL" sz="2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choose</a:t>
            </a:r>
            <a:endParaRPr lang="nl-NL" sz="20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r>
              <a:rPr lang="nl-NL" sz="2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pick</a:t>
            </a:r>
            <a:r>
              <a:rPr lang="nl-NL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s </a:t>
            </a:r>
            <a:r>
              <a:rPr lang="nl-NL" sz="2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from</a:t>
            </a:r>
            <a:r>
              <a:rPr lang="nl-NL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list  </a:t>
            </a:r>
            <a:r>
              <a:rPr lang="nl-NL" sz="2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choose</a:t>
            </a:r>
            <a:endParaRPr lang="nl-NL" sz="20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(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notice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: W is irrelevant,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and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so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are 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, A, c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and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F</a:t>
            </a:r>
            <a:r>
              <a:rPr lang="nl-NL" sz="2000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w</a:t>
            </a:r>
            <a:r>
              <a:rPr lang="nl-NL" sz="20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4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94400" y="555526"/>
            <a:ext cx="8640762" cy="369332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FontTx/>
              <a:buNone/>
            </a:pP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biking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brief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far (t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small, s large)</a:t>
            </a:r>
            <a:endParaRPr lang="nl-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3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4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94400" y="194400"/>
            <a:ext cx="3888432" cy="369332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buFontTx/>
              <a:buNone/>
            </a:pP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Interesting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cases:</a:t>
            </a:r>
            <a:endParaRPr lang="nl-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0" y="3795886"/>
            <a:ext cx="1907704" cy="1292662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80975" indent="-180975" algn="l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nl-NL" sz="1200" dirty="0" smtClean="0">
                <a:solidFill>
                  <a:schemeClr val="bg1"/>
                </a:solidFill>
              </a:rPr>
              <a:t>s = </a:t>
            </a:r>
            <a:r>
              <a:rPr lang="nl-NL" sz="1200" dirty="0" err="1" smtClean="0">
                <a:solidFill>
                  <a:schemeClr val="bg1"/>
                </a:solidFill>
              </a:rPr>
              <a:t>distance</a:t>
            </a:r>
            <a:r>
              <a:rPr lang="nl-NL" sz="1200" dirty="0" smtClean="0">
                <a:solidFill>
                  <a:schemeClr val="bg1"/>
                </a:solidFill>
              </a:rPr>
              <a:t> </a:t>
            </a:r>
            <a:r>
              <a:rPr lang="nl-NL" sz="1200" dirty="0" err="1" smtClean="0">
                <a:solidFill>
                  <a:schemeClr val="bg1"/>
                </a:solidFill>
              </a:rPr>
              <a:t>travelled</a:t>
            </a:r>
            <a:endParaRPr lang="nl-NL" sz="1200" dirty="0">
              <a:solidFill>
                <a:schemeClr val="bg1"/>
              </a:solidFill>
            </a:endParaRPr>
          </a:p>
          <a:p>
            <a:pPr marL="180975" indent="-180975" algn="l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nl-NL" sz="1200" dirty="0" smtClean="0">
                <a:solidFill>
                  <a:schemeClr val="bg1"/>
                </a:solidFill>
              </a:rPr>
              <a:t>t = </a:t>
            </a:r>
            <a:r>
              <a:rPr lang="nl-NL" sz="1200" dirty="0" err="1" smtClean="0">
                <a:solidFill>
                  <a:schemeClr val="bg1"/>
                </a:solidFill>
              </a:rPr>
              <a:t>duration</a:t>
            </a:r>
            <a:r>
              <a:rPr lang="nl-NL" sz="1200" dirty="0" smtClean="0">
                <a:solidFill>
                  <a:schemeClr val="bg1"/>
                </a:solidFill>
              </a:rPr>
              <a:t> of the tour</a:t>
            </a:r>
            <a:endParaRPr lang="nl-NL" sz="1200" dirty="0">
              <a:solidFill>
                <a:schemeClr val="bg1"/>
              </a:solidFill>
            </a:endParaRPr>
          </a:p>
          <a:p>
            <a:pPr marL="180975" indent="-180975" algn="l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nl-NL" sz="1200" dirty="0" smtClean="0">
                <a:solidFill>
                  <a:schemeClr val="bg1"/>
                </a:solidFill>
              </a:rPr>
              <a:t>W = </a:t>
            </a:r>
            <a:r>
              <a:rPr lang="nl-NL" sz="1200" dirty="0" err="1" smtClean="0">
                <a:solidFill>
                  <a:schemeClr val="bg1"/>
                </a:solidFill>
              </a:rPr>
              <a:t>performed</a:t>
            </a:r>
            <a:r>
              <a:rPr lang="nl-NL" sz="1200" dirty="0" smtClean="0">
                <a:solidFill>
                  <a:schemeClr val="bg1"/>
                </a:solidFill>
              </a:rPr>
              <a:t> </a:t>
            </a:r>
            <a:r>
              <a:rPr lang="nl-NL" sz="1200" dirty="0" err="1" smtClean="0">
                <a:solidFill>
                  <a:schemeClr val="bg1"/>
                </a:solidFill>
              </a:rPr>
              <a:t>work</a:t>
            </a:r>
            <a:endParaRPr lang="nl-NL" sz="1200" dirty="0" smtClean="0">
              <a:solidFill>
                <a:schemeClr val="bg1"/>
              </a:solidFill>
            </a:endParaRPr>
          </a:p>
          <a:p>
            <a:pPr marL="180975" indent="-180975" algn="l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nl-NL" sz="1200" dirty="0" err="1" smtClean="0">
                <a:solidFill>
                  <a:schemeClr val="bg1"/>
                </a:solidFill>
              </a:rPr>
              <a:t>F</a:t>
            </a:r>
            <a:r>
              <a:rPr lang="nl-NL" sz="1200" baseline="-25000" dirty="0" err="1" smtClean="0">
                <a:solidFill>
                  <a:schemeClr val="bg1"/>
                </a:solidFill>
              </a:rPr>
              <a:t>w</a:t>
            </a:r>
            <a:r>
              <a:rPr lang="nl-NL" sz="1200" dirty="0" smtClean="0">
                <a:solidFill>
                  <a:schemeClr val="bg1"/>
                </a:solidFill>
              </a:rPr>
              <a:t> = wind force</a:t>
            </a:r>
          </a:p>
          <a:p>
            <a:pPr marL="180975" indent="-180975" algn="l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nl-NL" sz="1200" dirty="0" smtClean="0">
                <a:solidFill>
                  <a:schemeClr val="bg1"/>
                </a:solidFill>
              </a:rPr>
              <a:t>c = constant</a:t>
            </a:r>
          </a:p>
          <a:p>
            <a:pPr marL="180975" indent="-180975" algn="l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nl-NL" sz="1200" dirty="0" smtClean="0">
                <a:solidFill>
                  <a:schemeClr val="bg1"/>
                </a:solidFill>
              </a:rPr>
              <a:t>A = area</a:t>
            </a:r>
          </a:p>
          <a:p>
            <a:pPr marL="180975" indent="-180975" algn="l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nl-NL" sz="1200" dirty="0" smtClean="0">
                <a:solidFill>
                  <a:schemeClr val="bg1"/>
                </a:solidFill>
                <a:sym typeface="Symbol"/>
              </a:rPr>
              <a:t> = air </a:t>
            </a:r>
            <a:r>
              <a:rPr lang="nl-NL" sz="1200" dirty="0" err="1" smtClean="0">
                <a:solidFill>
                  <a:schemeClr val="bg1"/>
                </a:solidFill>
                <a:sym typeface="Symbol"/>
              </a:rPr>
              <a:t>density</a:t>
            </a:r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483768" y="1182687"/>
            <a:ext cx="6660232" cy="1846659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>
              <a:buFontTx/>
              <a:buNone/>
            </a:pPr>
            <a:r>
              <a:rPr lang="nl-NL" sz="20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Quantities</a:t>
            </a:r>
            <a:r>
              <a:rPr lang="nl-NL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needed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nl-NL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t, s </a:t>
            </a:r>
            <a:endParaRPr lang="nl-NL" sz="20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FontTx/>
              <a:buNone/>
            </a:pPr>
            <a:r>
              <a:rPr lang="nl-NL" sz="2000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pick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do list: </a:t>
            </a:r>
            <a:r>
              <a:rPr lang="nl-NL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nl-NL" sz="20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depends</a:t>
            </a:r>
            <a:r>
              <a:rPr lang="nl-NL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v </a:t>
            </a:r>
            <a:r>
              <a:rPr lang="nl-NL" sz="20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nl-NL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</a:t>
            </a:r>
          </a:p>
          <a:p>
            <a:pPr algn="l">
              <a:buFontTx/>
              <a:buNone/>
            </a:pPr>
            <a:r>
              <a:rPr lang="nl-NL" sz="20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Expression</a:t>
            </a:r>
            <a:r>
              <a:rPr lang="nl-NL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t=s/v</a:t>
            </a:r>
            <a:endParaRPr lang="nl-NL" sz="20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pick</a:t>
            </a:r>
            <a:r>
              <a:rPr lang="nl-NL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v </a:t>
            </a:r>
            <a:r>
              <a:rPr lang="nl-NL" sz="2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from</a:t>
            </a:r>
            <a:r>
              <a:rPr lang="nl-NL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list  </a:t>
            </a:r>
            <a:r>
              <a:rPr lang="nl-NL" sz="2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choose</a:t>
            </a:r>
            <a:endParaRPr lang="nl-NL" sz="20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r>
              <a:rPr lang="nl-NL" sz="2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pick</a:t>
            </a:r>
            <a:r>
              <a:rPr lang="nl-NL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s </a:t>
            </a:r>
            <a:r>
              <a:rPr lang="nl-NL" sz="2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from</a:t>
            </a:r>
            <a:r>
              <a:rPr lang="nl-NL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list  </a:t>
            </a:r>
            <a:r>
              <a:rPr lang="nl-NL" sz="2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choose</a:t>
            </a:r>
            <a:endParaRPr lang="nl-NL" sz="20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(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notice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: W is irrelevant,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and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so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are 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, A, c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and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F</a:t>
            </a:r>
            <a:r>
              <a:rPr lang="nl-NL" sz="2000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w</a:t>
            </a:r>
            <a:r>
              <a:rPr lang="nl-NL" sz="20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)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2139038" y="3463815"/>
            <a:ext cx="5400600" cy="1200329"/>
          </a:xfrm>
          <a:prstGeom prst="rect">
            <a:avLst/>
          </a:prstGeom>
          <a:blipFill dpi="0" rotWithShape="1">
            <a:blip r:embed="rId4" cstate="print">
              <a:alphaModFix amt="59000"/>
            </a:blip>
            <a:srcRect/>
            <a:stretch>
              <a:fillRect/>
            </a:stretch>
          </a:blipFill>
          <a:ln w="127000">
            <a:solidFill>
              <a:schemeClr val="bg2">
                <a:lumMod val="75000"/>
              </a:schemeClr>
            </a:solidFill>
          </a:ln>
          <a:effectLst>
            <a:outerShdw blurRad="368300" dist="330200" dir="3300000" sx="102000" sy="102000" algn="ctr" rotWithShape="0">
              <a:srgbClr val="000000">
                <a:alpha val="60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nl-N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case,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a second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derivation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3899658" y="3255059"/>
            <a:ext cx="1878470" cy="461665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38000">
                <a:schemeClr val="bg2">
                  <a:lumMod val="90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1"/>
          </a:gradFill>
          <a:effectLst>
            <a:outerShdw blurRad="508000" dist="152400" dir="4500000" sx="88000" sy="88000" algn="ctr" rotWithShape="0">
              <a:srgbClr val="000000">
                <a:alpha val="54000"/>
              </a:srgbClr>
            </a:outerShdw>
          </a:effectLst>
          <a:scene3d>
            <a:camera prst="obliqueTopLef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603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94400" y="555526"/>
            <a:ext cx="8640762" cy="369332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FontTx/>
              <a:buNone/>
            </a:pP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biking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brief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far (t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small, s large)</a:t>
            </a:r>
            <a:endParaRPr lang="nl-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3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4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94400" y="194400"/>
            <a:ext cx="3888432" cy="369332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buFontTx/>
              <a:buNone/>
            </a:pP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Interesting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cases:</a:t>
            </a:r>
            <a:endParaRPr lang="nl-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0" y="3795886"/>
            <a:ext cx="1907704" cy="1292662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80975" indent="-180975" algn="l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nl-NL" sz="1200" dirty="0" smtClean="0">
                <a:solidFill>
                  <a:schemeClr val="bg1"/>
                </a:solidFill>
              </a:rPr>
              <a:t>s = </a:t>
            </a:r>
            <a:r>
              <a:rPr lang="nl-NL" sz="1200" dirty="0" err="1" smtClean="0">
                <a:solidFill>
                  <a:schemeClr val="bg1"/>
                </a:solidFill>
              </a:rPr>
              <a:t>distance</a:t>
            </a:r>
            <a:r>
              <a:rPr lang="nl-NL" sz="1200" dirty="0" smtClean="0">
                <a:solidFill>
                  <a:schemeClr val="bg1"/>
                </a:solidFill>
              </a:rPr>
              <a:t> </a:t>
            </a:r>
            <a:r>
              <a:rPr lang="nl-NL" sz="1200" dirty="0" err="1" smtClean="0">
                <a:solidFill>
                  <a:schemeClr val="bg1"/>
                </a:solidFill>
              </a:rPr>
              <a:t>travelled</a:t>
            </a:r>
            <a:endParaRPr lang="nl-NL" sz="1200" dirty="0">
              <a:solidFill>
                <a:schemeClr val="bg1"/>
              </a:solidFill>
            </a:endParaRPr>
          </a:p>
          <a:p>
            <a:pPr marL="180975" indent="-180975" algn="l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nl-NL" sz="1200" dirty="0" smtClean="0">
                <a:solidFill>
                  <a:schemeClr val="bg1"/>
                </a:solidFill>
              </a:rPr>
              <a:t>t = </a:t>
            </a:r>
            <a:r>
              <a:rPr lang="nl-NL" sz="1200" dirty="0" err="1" smtClean="0">
                <a:solidFill>
                  <a:schemeClr val="bg1"/>
                </a:solidFill>
              </a:rPr>
              <a:t>duration</a:t>
            </a:r>
            <a:r>
              <a:rPr lang="nl-NL" sz="1200" dirty="0" smtClean="0">
                <a:solidFill>
                  <a:schemeClr val="bg1"/>
                </a:solidFill>
              </a:rPr>
              <a:t> of the tour</a:t>
            </a:r>
            <a:endParaRPr lang="nl-NL" sz="1200" dirty="0">
              <a:solidFill>
                <a:schemeClr val="bg1"/>
              </a:solidFill>
            </a:endParaRPr>
          </a:p>
          <a:p>
            <a:pPr marL="180975" indent="-180975" algn="l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nl-NL" sz="1200" dirty="0" smtClean="0">
                <a:solidFill>
                  <a:schemeClr val="bg1"/>
                </a:solidFill>
              </a:rPr>
              <a:t>W = </a:t>
            </a:r>
            <a:r>
              <a:rPr lang="nl-NL" sz="1200" dirty="0" err="1" smtClean="0">
                <a:solidFill>
                  <a:schemeClr val="bg1"/>
                </a:solidFill>
              </a:rPr>
              <a:t>performed</a:t>
            </a:r>
            <a:r>
              <a:rPr lang="nl-NL" sz="1200" dirty="0" smtClean="0">
                <a:solidFill>
                  <a:schemeClr val="bg1"/>
                </a:solidFill>
              </a:rPr>
              <a:t> </a:t>
            </a:r>
            <a:r>
              <a:rPr lang="nl-NL" sz="1200" dirty="0" err="1" smtClean="0">
                <a:solidFill>
                  <a:schemeClr val="bg1"/>
                </a:solidFill>
              </a:rPr>
              <a:t>work</a:t>
            </a:r>
            <a:endParaRPr lang="nl-NL" sz="1200" dirty="0" smtClean="0">
              <a:solidFill>
                <a:schemeClr val="bg1"/>
              </a:solidFill>
            </a:endParaRPr>
          </a:p>
          <a:p>
            <a:pPr marL="180975" indent="-180975" algn="l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nl-NL" sz="1200" dirty="0" err="1" smtClean="0">
                <a:solidFill>
                  <a:schemeClr val="bg1"/>
                </a:solidFill>
              </a:rPr>
              <a:t>F</a:t>
            </a:r>
            <a:r>
              <a:rPr lang="nl-NL" sz="1200" baseline="-25000" dirty="0" err="1" smtClean="0">
                <a:solidFill>
                  <a:schemeClr val="bg1"/>
                </a:solidFill>
              </a:rPr>
              <a:t>w</a:t>
            </a:r>
            <a:r>
              <a:rPr lang="nl-NL" sz="1200" dirty="0" smtClean="0">
                <a:solidFill>
                  <a:schemeClr val="bg1"/>
                </a:solidFill>
              </a:rPr>
              <a:t> = wind force</a:t>
            </a:r>
          </a:p>
          <a:p>
            <a:pPr marL="180975" indent="-180975" algn="l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nl-NL" sz="1200" dirty="0" smtClean="0">
                <a:solidFill>
                  <a:schemeClr val="bg1"/>
                </a:solidFill>
              </a:rPr>
              <a:t>c = constant</a:t>
            </a:r>
          </a:p>
          <a:p>
            <a:pPr marL="180975" indent="-180975" algn="l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nl-NL" sz="1200" dirty="0" smtClean="0">
                <a:solidFill>
                  <a:schemeClr val="bg1"/>
                </a:solidFill>
              </a:rPr>
              <a:t>A = area</a:t>
            </a:r>
          </a:p>
          <a:p>
            <a:pPr marL="180975" indent="-180975" algn="l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nl-NL" sz="1200" dirty="0" smtClean="0">
                <a:solidFill>
                  <a:schemeClr val="bg1"/>
                </a:solidFill>
                <a:sym typeface="Symbol"/>
              </a:rPr>
              <a:t> = air </a:t>
            </a:r>
            <a:r>
              <a:rPr lang="nl-NL" sz="1200" dirty="0" err="1" smtClean="0">
                <a:solidFill>
                  <a:schemeClr val="bg1"/>
                </a:solidFill>
                <a:sym typeface="Symbol"/>
              </a:rPr>
              <a:t>density</a:t>
            </a:r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483768" y="1182687"/>
            <a:ext cx="6660232" cy="4616648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>
              <a:buFontTx/>
              <a:buNone/>
            </a:pPr>
            <a:r>
              <a:rPr lang="nl-NL" sz="20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Quantities</a:t>
            </a:r>
            <a:r>
              <a:rPr lang="nl-NL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needed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nl-NL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t, s </a:t>
            </a:r>
            <a:endParaRPr lang="nl-NL" sz="20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FontTx/>
              <a:buNone/>
            </a:pPr>
            <a:r>
              <a:rPr lang="nl-NL" sz="2000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pick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do list: </a:t>
            </a:r>
            <a:r>
              <a:rPr lang="nl-NL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nl-NL" sz="20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depends</a:t>
            </a:r>
            <a:r>
              <a:rPr lang="nl-NL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v </a:t>
            </a:r>
            <a:r>
              <a:rPr lang="nl-NL" sz="20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nl-NL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</a:t>
            </a:r>
          </a:p>
          <a:p>
            <a:pPr algn="l">
              <a:buFontTx/>
              <a:buNone/>
            </a:pPr>
            <a:r>
              <a:rPr lang="nl-NL" sz="20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Expression</a:t>
            </a:r>
            <a:r>
              <a:rPr lang="nl-NL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t=s/v</a:t>
            </a:r>
            <a:endParaRPr lang="nl-NL" sz="20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pick</a:t>
            </a:r>
            <a:r>
              <a:rPr lang="nl-NL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v </a:t>
            </a:r>
            <a:r>
              <a:rPr lang="nl-NL" sz="2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from</a:t>
            </a:r>
            <a:r>
              <a:rPr lang="nl-NL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list  </a:t>
            </a:r>
            <a:r>
              <a:rPr lang="nl-NL" sz="2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choose</a:t>
            </a:r>
            <a:endParaRPr lang="nl-NL" sz="20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r>
              <a:rPr lang="nl-NL" sz="2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pick</a:t>
            </a:r>
            <a:r>
              <a:rPr lang="nl-NL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s </a:t>
            </a:r>
            <a:r>
              <a:rPr lang="nl-NL" sz="2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from</a:t>
            </a:r>
            <a:r>
              <a:rPr lang="nl-NL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list  </a:t>
            </a:r>
            <a:r>
              <a:rPr lang="nl-NL" sz="2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choose</a:t>
            </a:r>
            <a:endParaRPr lang="nl-NL" sz="20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(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notice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: W is irrelevant,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and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so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are 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, A, c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and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F</a:t>
            </a:r>
            <a:r>
              <a:rPr lang="nl-NL" sz="2000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w</a:t>
            </a:r>
            <a:r>
              <a:rPr lang="nl-NL" sz="20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)</a:t>
            </a:r>
          </a:p>
          <a:p>
            <a:endParaRPr lang="nl-NL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  <a:p>
            <a:r>
              <a:rPr lang="nl-NL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alternative</a:t>
            </a:r>
            <a:r>
              <a:rPr lang="nl-NL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(</a:t>
            </a:r>
            <a:r>
              <a:rPr lang="nl-NL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if</a:t>
            </a:r>
            <a:r>
              <a:rPr lang="nl-NL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we </a:t>
            </a:r>
            <a:r>
              <a:rPr lang="nl-NL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don’t</a:t>
            </a:r>
            <a:r>
              <a:rPr lang="nl-NL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make a </a:t>
            </a:r>
            <a:r>
              <a:rPr lang="nl-NL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round</a:t>
            </a:r>
            <a:r>
              <a:rPr lang="nl-NL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trip):</a:t>
            </a:r>
          </a:p>
          <a:p>
            <a:r>
              <a:rPr lang="nl-NL" sz="2000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pick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list: </a:t>
            </a:r>
            <a:r>
              <a:rPr lang="nl-NL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depends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v </a:t>
            </a:r>
            <a:r>
              <a:rPr lang="nl-NL" sz="2000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nl-NL" sz="20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000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Expression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nl-NL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s=v t</a:t>
            </a:r>
            <a:endParaRPr lang="nl-NL" sz="20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pick</a:t>
            </a:r>
            <a:r>
              <a:rPr lang="nl-NL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v </a:t>
            </a:r>
            <a:r>
              <a:rPr lang="nl-NL" sz="2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from</a:t>
            </a:r>
            <a:r>
              <a:rPr lang="nl-NL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list  </a:t>
            </a:r>
            <a:r>
              <a:rPr lang="nl-NL" sz="2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choose</a:t>
            </a:r>
            <a:endParaRPr lang="nl-NL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r>
              <a:rPr lang="nl-NL" sz="2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pick</a:t>
            </a:r>
            <a:r>
              <a:rPr lang="nl-NL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nl-NL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t </a:t>
            </a:r>
            <a:r>
              <a:rPr lang="nl-NL" sz="2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from</a:t>
            </a:r>
            <a:r>
              <a:rPr lang="nl-NL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list  </a:t>
            </a:r>
            <a:r>
              <a:rPr lang="nl-NL" sz="2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choose</a:t>
            </a:r>
            <a:endParaRPr lang="nl-NL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(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notice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: W is irrelevant,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and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so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are 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, 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A, c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and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F</a:t>
            </a:r>
            <a:r>
              <a:rPr lang="nl-NL" sz="2000" baseline="-2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w</a:t>
            </a:r>
            <a:r>
              <a:rPr lang="nl-NL" sz="20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)</a:t>
            </a:r>
          </a:p>
          <a:p>
            <a:endParaRPr lang="nl-NL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  <a:p>
            <a:endParaRPr lang="nl-N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61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bldLvl="4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  <a:effectLst/>
        </p:grpSpPr>
        <p:pic>
          <p:nvPicPr>
            <p:cNvPr id="17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8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3661" name="Rectangle 13"/>
          <p:cNvSpPr>
            <a:spLocks noChangeArrowheads="1"/>
          </p:cNvSpPr>
          <p:nvPr/>
        </p:nvSpPr>
        <p:spPr bwMode="auto">
          <a:xfrm>
            <a:off x="-1" y="1938710"/>
            <a:ext cx="8893175" cy="956667"/>
          </a:xfrm>
          <a:prstGeom prst="rect">
            <a:avLst/>
          </a:prstGeom>
          <a:solidFill>
            <a:schemeClr val="bg1">
              <a:lumMod val="65000"/>
              <a:alpha val="67000"/>
            </a:schemeClr>
          </a:solidFill>
          <a:ln w="508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180975" indent="-180975" algn="r">
              <a:buFontTx/>
              <a:buNone/>
            </a:pPr>
            <a:r>
              <a:rPr lang="nl-NL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quantities we need</a:t>
            </a:r>
          </a:p>
        </p:txBody>
      </p:sp>
      <p:sp>
        <p:nvSpPr>
          <p:cNvPr id="283662" name="Rectangle 14"/>
          <p:cNvSpPr>
            <a:spLocks noChangeArrowheads="1"/>
          </p:cNvSpPr>
          <p:nvPr/>
        </p:nvSpPr>
        <p:spPr bwMode="auto">
          <a:xfrm>
            <a:off x="1" y="2967385"/>
            <a:ext cx="8893174" cy="320551"/>
          </a:xfrm>
          <a:prstGeom prst="rect">
            <a:avLst/>
          </a:prstGeom>
          <a:solidFill>
            <a:schemeClr val="tx2">
              <a:lumMod val="60000"/>
              <a:lumOff val="40000"/>
              <a:alpha val="66000"/>
            </a:schemeClr>
          </a:solidFill>
          <a:ln w="508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180975" indent="-180975" algn="r">
              <a:buFontTx/>
              <a:buNone/>
            </a:pPr>
            <a:r>
              <a:rPr lang="nl-NL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intermediate</a:t>
            </a:r>
            <a:r>
              <a:rPr lang="nl-N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quantities</a:t>
            </a:r>
            <a:endParaRPr lang="nl-N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3663" name="Rectangle 15"/>
          <p:cNvSpPr>
            <a:spLocks noChangeArrowheads="1"/>
          </p:cNvSpPr>
          <p:nvPr/>
        </p:nvSpPr>
        <p:spPr bwMode="auto">
          <a:xfrm>
            <a:off x="-2" y="3390131"/>
            <a:ext cx="8893175" cy="323850"/>
          </a:xfrm>
          <a:prstGeom prst="rect">
            <a:avLst/>
          </a:prstGeom>
          <a:solidFill>
            <a:srgbClr val="FFC000">
              <a:alpha val="66000"/>
            </a:srgbClr>
          </a:solidFill>
          <a:ln w="508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180975" indent="-180975" algn="r">
              <a:buFontTx/>
              <a:buNone/>
            </a:pPr>
            <a:r>
              <a:rPr lang="nl-NL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quantities</a:t>
            </a:r>
            <a:r>
              <a:rPr lang="nl-N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nl-N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context</a:t>
            </a:r>
          </a:p>
        </p:txBody>
      </p:sp>
      <p:sp>
        <p:nvSpPr>
          <p:cNvPr id="283664" name="Rectangle 16"/>
          <p:cNvSpPr>
            <a:spLocks noChangeArrowheads="1"/>
          </p:cNvSpPr>
          <p:nvPr/>
        </p:nvSpPr>
        <p:spPr bwMode="auto">
          <a:xfrm>
            <a:off x="-13769" y="3759473"/>
            <a:ext cx="8893175" cy="324445"/>
          </a:xfrm>
          <a:prstGeom prst="rect">
            <a:avLst/>
          </a:prstGeom>
          <a:solidFill>
            <a:srgbClr val="00B050">
              <a:alpha val="66000"/>
            </a:srgbClr>
          </a:solidFill>
          <a:ln w="5080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180975" indent="-180975" algn="r">
              <a:buFontTx/>
              <a:buNone/>
            </a:pPr>
            <a:r>
              <a:rPr lang="nl-NL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quantities</a:t>
            </a:r>
            <a:r>
              <a:rPr lang="nl-N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 </a:t>
            </a:r>
            <a:r>
              <a:rPr lang="nl-NL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</a:t>
            </a:r>
            <a:r>
              <a:rPr lang="nl-N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choose</a:t>
            </a:r>
            <a:endParaRPr lang="nl-N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3657" name="Text Box 9"/>
          <p:cNvSpPr txBox="1">
            <a:spLocks noChangeArrowheads="1"/>
          </p:cNvSpPr>
          <p:nvPr/>
        </p:nvSpPr>
        <p:spPr bwMode="auto">
          <a:xfrm>
            <a:off x="194400" y="951161"/>
            <a:ext cx="2160588" cy="92333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buFontTx/>
              <a:buNone/>
            </a:pP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biking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far, with </a:t>
            </a:r>
          </a:p>
          <a:p>
            <a:pPr algn="l">
              <a:buFontTx/>
              <a:buNone/>
            </a:pP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little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effort</a:t>
            </a:r>
          </a:p>
          <a:p>
            <a:pPr algn="l">
              <a:buFontTx/>
              <a:buNone/>
            </a:pP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(large s, small W)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339752" y="951161"/>
            <a:ext cx="2160588" cy="92333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buFontTx/>
              <a:buNone/>
            </a:pP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biking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</a:t>
            </a: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little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effort, </a:t>
            </a: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brief</a:t>
            </a:r>
          </a:p>
          <a:p>
            <a:pPr algn="l">
              <a:buFontTx/>
              <a:buNone/>
            </a:pP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(small W, small t)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572000" y="951161"/>
            <a:ext cx="2160588" cy="92333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buFontTx/>
              <a:buNone/>
            </a:pP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biking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brief </a:t>
            </a: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far</a:t>
            </a:r>
          </a:p>
          <a:p>
            <a:pPr algn="l">
              <a:buFontTx/>
              <a:buNone/>
            </a:pP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(small t, large s)</a:t>
            </a:r>
          </a:p>
          <a:p>
            <a:pPr algn="l">
              <a:buFontTx/>
              <a:buNone/>
            </a:pPr>
            <a:endParaRPr lang="nl-NL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94400" y="1959273"/>
            <a:ext cx="2160588" cy="92333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buFontTx/>
              <a:buNone/>
            </a:pP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</a:t>
            </a: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 </a:t>
            </a: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W;</a:t>
            </a:r>
          </a:p>
          <a:p>
            <a:pPr algn="l">
              <a:buFontTx/>
              <a:buNone/>
            </a:pP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= v t</a:t>
            </a:r>
          </a:p>
          <a:p>
            <a:pPr algn="l">
              <a:buFontTx/>
              <a:buNone/>
            </a:pP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= </a:t>
            </a: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nl-NL" sz="2000" b="1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94400" y="2967385"/>
            <a:ext cx="2160588" cy="30777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buFontTx/>
              <a:buNone/>
            </a:pP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nl-NL" sz="2000" b="1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c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Av</a:t>
            </a:r>
            <a:r>
              <a:rPr lang="nl-NL" sz="20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2</a:t>
            </a:r>
            <a:endParaRPr lang="nl-NL" sz="2000" b="1" baseline="30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194400" y="3366914"/>
            <a:ext cx="2160588" cy="30777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buFontTx/>
              <a:buNone/>
            </a:pP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c, 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, A</a:t>
            </a:r>
            <a:endParaRPr lang="nl-NL" sz="2000" b="1" baseline="30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194400" y="3746699"/>
            <a:ext cx="2160588" cy="30777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buFontTx/>
              <a:buNone/>
            </a:pP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t, v</a:t>
            </a:r>
            <a:endParaRPr lang="nl-NL" sz="2000" b="1" baseline="30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339752" y="1959273"/>
            <a:ext cx="2160588" cy="92333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buFontTx/>
              <a:buNone/>
            </a:pP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</a:t>
            </a: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 </a:t>
            </a: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t;</a:t>
            </a:r>
          </a:p>
          <a:p>
            <a:pPr algn="l">
              <a:buFontTx/>
              <a:buNone/>
            </a:pP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= </a:t>
            </a: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nl-NL" sz="2000" b="1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</a:t>
            </a:r>
          </a:p>
          <a:p>
            <a:pPr algn="l">
              <a:buFontTx/>
              <a:buNone/>
            </a:pP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= s / v</a:t>
            </a: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2339752" y="2967385"/>
            <a:ext cx="2160588" cy="30777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buFontTx/>
              <a:buNone/>
            </a:pP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nl-NL" sz="2000" b="1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c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Av</a:t>
            </a:r>
            <a:r>
              <a:rPr lang="nl-NL" sz="20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2</a:t>
            </a:r>
            <a:endParaRPr lang="nl-NL" sz="2000" b="1" baseline="30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2339752" y="3366914"/>
            <a:ext cx="2160588" cy="30777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buFontTx/>
              <a:buNone/>
            </a:pP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c, 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, A</a:t>
            </a:r>
            <a:endParaRPr lang="nl-NL" sz="2000" b="1" baseline="30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2339752" y="3746699"/>
            <a:ext cx="2160588" cy="30777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buFontTx/>
              <a:buNone/>
            </a:pP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v, s</a:t>
            </a:r>
            <a:endParaRPr lang="nl-NL" sz="2000" b="1" baseline="30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4572000" y="1959273"/>
            <a:ext cx="2160588" cy="61555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buFontTx/>
              <a:buNone/>
            </a:pP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</a:t>
            </a: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 </a:t>
            </a: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s;</a:t>
            </a:r>
          </a:p>
          <a:p>
            <a:pPr algn="l">
              <a:buFontTx/>
              <a:buNone/>
            </a:pP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= s/v</a:t>
            </a:r>
            <a:endParaRPr lang="nl-NL" sz="2000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4572000" y="2967385"/>
            <a:ext cx="2160588" cy="30777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buFontTx/>
              <a:buNone/>
            </a:pP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nothing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nl-NL" sz="2000" b="1" baseline="30000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4572000" y="3366914"/>
            <a:ext cx="2160588" cy="30777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buFontTx/>
              <a:buNone/>
            </a:pP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nothing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nl-NL" sz="2000" b="1" baseline="30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4572000" y="3746699"/>
            <a:ext cx="2160588" cy="30777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buFontTx/>
              <a:buNone/>
            </a:pP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s, v</a:t>
            </a:r>
            <a:endParaRPr lang="nl-NL" sz="2000" b="1" baseline="30000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194400" y="194400"/>
            <a:ext cx="3888432" cy="369332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buFontTx/>
              <a:buNone/>
            </a:pP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Interesting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cases,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nl-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3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3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3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3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3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61" grpId="0" animBg="1"/>
      <p:bldP spid="283662" grpId="0" animBg="1"/>
      <p:bldP spid="283663" grpId="0" animBg="1"/>
      <p:bldP spid="283664" grpId="0" animBg="1"/>
      <p:bldP spid="283657" grpId="0"/>
      <p:bldP spid="12" grpId="0"/>
      <p:bldP spid="13" grpId="0"/>
      <p:bldP spid="14" grpId="0"/>
      <p:bldP spid="15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233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234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5925" name="Groep 285924"/>
          <p:cNvGrpSpPr/>
          <p:nvPr/>
        </p:nvGrpSpPr>
        <p:grpSpPr>
          <a:xfrm>
            <a:off x="107136" y="1196164"/>
            <a:ext cx="3070663" cy="1494490"/>
            <a:chOff x="107136" y="1196164"/>
            <a:chExt cx="3070663" cy="1494490"/>
          </a:xfrm>
        </p:grpSpPr>
        <p:sp>
          <p:nvSpPr>
            <p:cNvPr id="12353" name="Oval 17"/>
            <p:cNvSpPr>
              <a:spLocks noChangeArrowheads="1"/>
            </p:cNvSpPr>
            <p:nvPr/>
          </p:nvSpPr>
          <p:spPr bwMode="auto">
            <a:xfrm>
              <a:off x="382945" y="1252031"/>
              <a:ext cx="771287" cy="580546"/>
            </a:xfrm>
            <a:prstGeom prst="ellipse">
              <a:avLst/>
            </a:prstGeom>
            <a:solidFill>
              <a:srgbClr val="CCFFCC"/>
            </a:solidFill>
            <a:ln w="31750" algn="ctr">
              <a:solidFill>
                <a:srgbClr val="339966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2354" name="Oval 18"/>
            <p:cNvSpPr>
              <a:spLocks noChangeArrowheads="1"/>
            </p:cNvSpPr>
            <p:nvPr/>
          </p:nvSpPr>
          <p:spPr bwMode="auto">
            <a:xfrm>
              <a:off x="107136" y="2110108"/>
              <a:ext cx="769660" cy="580546"/>
            </a:xfrm>
            <a:prstGeom prst="ellipse">
              <a:avLst/>
            </a:prstGeom>
            <a:solidFill>
              <a:srgbClr val="FFFF99"/>
            </a:solidFill>
            <a:ln w="31750" algn="ctr">
              <a:solidFill>
                <a:srgbClr val="FFCC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2355" name="Oval 19"/>
            <p:cNvSpPr>
              <a:spLocks noChangeArrowheads="1"/>
            </p:cNvSpPr>
            <p:nvPr/>
          </p:nvSpPr>
          <p:spPr bwMode="auto">
            <a:xfrm>
              <a:off x="1209795" y="1675698"/>
              <a:ext cx="771287" cy="579286"/>
            </a:xfrm>
            <a:prstGeom prst="ellipse">
              <a:avLst/>
            </a:prstGeom>
            <a:solidFill>
              <a:srgbClr val="99CCFF"/>
            </a:solidFill>
            <a:ln w="31750" algn="ctr">
              <a:solidFill>
                <a:srgbClr val="3366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2356" name="Oval 20"/>
            <p:cNvSpPr>
              <a:spLocks noChangeArrowheads="1"/>
            </p:cNvSpPr>
            <p:nvPr/>
          </p:nvSpPr>
          <p:spPr bwMode="auto">
            <a:xfrm>
              <a:off x="2471739" y="1609677"/>
              <a:ext cx="662780" cy="551308"/>
            </a:xfrm>
            <a:prstGeom prst="ellipse">
              <a:avLst/>
            </a:prstGeom>
            <a:solidFill>
              <a:srgbClr val="DADAFA"/>
            </a:solidFill>
            <a:ln w="31750" algn="ctr">
              <a:solidFill>
                <a:srgbClr val="C0C0C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2357" name="Oval 21"/>
            <p:cNvSpPr>
              <a:spLocks noChangeArrowheads="1"/>
            </p:cNvSpPr>
            <p:nvPr/>
          </p:nvSpPr>
          <p:spPr bwMode="auto">
            <a:xfrm>
              <a:off x="623768" y="1651235"/>
              <a:ext cx="55324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2358" name="Oval 22"/>
            <p:cNvSpPr>
              <a:spLocks noChangeArrowheads="1"/>
            </p:cNvSpPr>
            <p:nvPr/>
          </p:nvSpPr>
          <p:spPr bwMode="auto">
            <a:xfrm>
              <a:off x="771843" y="1308700"/>
              <a:ext cx="53697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2359" name="Oval 24"/>
            <p:cNvSpPr>
              <a:spLocks noChangeArrowheads="1"/>
            </p:cNvSpPr>
            <p:nvPr/>
          </p:nvSpPr>
          <p:spPr bwMode="auto">
            <a:xfrm>
              <a:off x="491966" y="2367787"/>
              <a:ext cx="55324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2360" name="Oval 31"/>
            <p:cNvSpPr>
              <a:spLocks noChangeArrowheads="1"/>
            </p:cNvSpPr>
            <p:nvPr/>
          </p:nvSpPr>
          <p:spPr bwMode="auto">
            <a:xfrm>
              <a:off x="2748876" y="1743165"/>
              <a:ext cx="53697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2361" name="Oval 34"/>
            <p:cNvSpPr>
              <a:spLocks noChangeArrowheads="1"/>
            </p:cNvSpPr>
            <p:nvPr/>
          </p:nvSpPr>
          <p:spPr bwMode="auto">
            <a:xfrm>
              <a:off x="1648897" y="1831317"/>
              <a:ext cx="53697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cxnSp>
          <p:nvCxnSpPr>
            <p:cNvPr id="12362" name="AutoShape 39"/>
            <p:cNvCxnSpPr>
              <a:cxnSpLocks noChangeShapeType="1"/>
              <a:stCxn id="12353" idx="5"/>
              <a:endCxn id="12355" idx="1"/>
            </p:cNvCxnSpPr>
            <p:nvPr/>
          </p:nvCxnSpPr>
          <p:spPr bwMode="auto">
            <a:xfrm>
              <a:off x="1041280" y="1747558"/>
              <a:ext cx="281467" cy="12974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12363" name="AutoShape 40"/>
            <p:cNvCxnSpPr>
              <a:cxnSpLocks noChangeShapeType="1"/>
              <a:stCxn id="12354" idx="7"/>
              <a:endCxn id="12355" idx="3"/>
            </p:cNvCxnSpPr>
            <p:nvPr/>
          </p:nvCxnSpPr>
          <p:spPr bwMode="auto">
            <a:xfrm flipV="1">
              <a:off x="764082" y="2170150"/>
              <a:ext cx="558665" cy="24977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12364" name="AutoShape 52"/>
            <p:cNvCxnSpPr>
              <a:cxnSpLocks noChangeShapeType="1"/>
              <a:stCxn id="12355" idx="6"/>
              <a:endCxn id="12356" idx="2"/>
            </p:cNvCxnSpPr>
            <p:nvPr/>
          </p:nvCxnSpPr>
          <p:spPr bwMode="auto">
            <a:xfrm flipV="1">
              <a:off x="1981082" y="1885331"/>
              <a:ext cx="490657" cy="8001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sp>
          <p:nvSpPr>
            <p:cNvPr id="12366" name="Text Box 230"/>
            <p:cNvSpPr txBox="1">
              <a:spLocks noChangeArrowheads="1"/>
            </p:cNvSpPr>
            <p:nvPr/>
          </p:nvSpPr>
          <p:spPr bwMode="auto">
            <a:xfrm>
              <a:off x="653475" y="1226582"/>
              <a:ext cx="174109" cy="24622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 smtClean="0"/>
                <a:t>t</a:t>
              </a:r>
              <a:endParaRPr lang="nl-NL" sz="1600" dirty="0"/>
            </a:p>
          </p:txBody>
        </p:sp>
        <p:sp>
          <p:nvSpPr>
            <p:cNvPr id="12367" name="Text Box 231"/>
            <p:cNvSpPr txBox="1">
              <a:spLocks noChangeArrowheads="1"/>
            </p:cNvSpPr>
            <p:nvPr/>
          </p:nvSpPr>
          <p:spPr bwMode="auto">
            <a:xfrm>
              <a:off x="517302" y="1419622"/>
              <a:ext cx="166266" cy="24622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 smtClean="0"/>
                <a:t>v</a:t>
              </a:r>
              <a:endParaRPr lang="nl-NL" sz="1600" dirty="0"/>
            </a:p>
          </p:txBody>
        </p:sp>
        <p:sp>
          <p:nvSpPr>
            <p:cNvPr id="12368" name="Text Box 232"/>
            <p:cNvSpPr txBox="1">
              <a:spLocks noChangeArrowheads="1"/>
            </p:cNvSpPr>
            <p:nvPr/>
          </p:nvSpPr>
          <p:spPr bwMode="auto">
            <a:xfrm>
              <a:off x="179512" y="2139702"/>
              <a:ext cx="294521" cy="260679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/>
                <a:t>A</a:t>
              </a:r>
            </a:p>
          </p:txBody>
        </p:sp>
        <p:sp>
          <p:nvSpPr>
            <p:cNvPr id="12369" name="Text Box 233"/>
            <p:cNvSpPr txBox="1">
              <a:spLocks noChangeArrowheads="1"/>
            </p:cNvSpPr>
            <p:nvPr/>
          </p:nvSpPr>
          <p:spPr bwMode="auto">
            <a:xfrm>
              <a:off x="1482924" y="1830058"/>
              <a:ext cx="294521" cy="24622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 err="1" smtClean="0"/>
                <a:t>F</a:t>
              </a:r>
              <a:r>
                <a:rPr lang="nl-NL" sz="1600" baseline="-25000" dirty="0" err="1" smtClean="0"/>
                <a:t>w</a:t>
              </a:r>
              <a:endParaRPr lang="nl-NL" sz="1600" baseline="-25000" dirty="0"/>
            </a:p>
          </p:txBody>
        </p:sp>
        <p:sp>
          <p:nvSpPr>
            <p:cNvPr id="12370" name="Text Box 234"/>
            <p:cNvSpPr txBox="1">
              <a:spLocks noChangeArrowheads="1"/>
            </p:cNvSpPr>
            <p:nvPr/>
          </p:nvSpPr>
          <p:spPr bwMode="auto">
            <a:xfrm>
              <a:off x="2599493" y="1588211"/>
              <a:ext cx="294521" cy="24622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 smtClean="0"/>
                <a:t>s</a:t>
              </a:r>
              <a:endParaRPr lang="nl-NL" sz="1600" dirty="0"/>
            </a:p>
          </p:txBody>
        </p:sp>
        <p:sp>
          <p:nvSpPr>
            <p:cNvPr id="12371" name="Text Box 249"/>
            <p:cNvSpPr txBox="1">
              <a:spLocks noChangeArrowheads="1"/>
            </p:cNvSpPr>
            <p:nvPr/>
          </p:nvSpPr>
          <p:spPr bwMode="auto">
            <a:xfrm>
              <a:off x="1192452" y="1196164"/>
              <a:ext cx="1845231" cy="260679"/>
            </a:xfrm>
            <a:prstGeom prst="rect">
              <a:avLst/>
            </a:prstGeom>
            <a:solidFill>
              <a:srgbClr val="FFCC99"/>
            </a:solidFill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>
                <a:spcBef>
                  <a:spcPct val="50000"/>
                </a:spcBef>
                <a:buFontTx/>
                <a:buNone/>
              </a:pPr>
              <a:r>
                <a:rPr lang="nl-NL" sz="1600" dirty="0" smtClean="0"/>
                <a:t>far, </a:t>
              </a:r>
              <a:r>
                <a:rPr lang="nl-NL" sz="1600" dirty="0" err="1" smtClean="0"/>
                <a:t>little</a:t>
              </a:r>
              <a:r>
                <a:rPr lang="nl-NL" sz="1600" dirty="0" smtClean="0"/>
                <a:t> effort</a:t>
              </a:r>
              <a:endParaRPr lang="nl-NL" sz="1600" dirty="0"/>
            </a:p>
          </p:txBody>
        </p:sp>
        <p:sp>
          <p:nvSpPr>
            <p:cNvPr id="124" name="Text Box 234"/>
            <p:cNvSpPr txBox="1">
              <a:spLocks noChangeArrowheads="1"/>
            </p:cNvSpPr>
            <p:nvPr/>
          </p:nvSpPr>
          <p:spPr bwMode="auto">
            <a:xfrm>
              <a:off x="2883278" y="1779185"/>
              <a:ext cx="294521" cy="24622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 smtClean="0"/>
                <a:t>W</a:t>
              </a:r>
              <a:endParaRPr lang="nl-NL" sz="1600" dirty="0"/>
            </a:p>
          </p:txBody>
        </p:sp>
        <p:sp>
          <p:nvSpPr>
            <p:cNvPr id="125" name="Oval 31"/>
            <p:cNvSpPr>
              <a:spLocks noChangeArrowheads="1"/>
            </p:cNvSpPr>
            <p:nvPr/>
          </p:nvSpPr>
          <p:spPr bwMode="auto">
            <a:xfrm>
              <a:off x="2838413" y="1899320"/>
              <a:ext cx="53697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26" name="Oval 31"/>
            <p:cNvSpPr>
              <a:spLocks noChangeArrowheads="1"/>
            </p:cNvSpPr>
            <p:nvPr/>
          </p:nvSpPr>
          <p:spPr bwMode="auto">
            <a:xfrm>
              <a:off x="592038" y="2483352"/>
              <a:ext cx="53697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27" name="Oval 31"/>
            <p:cNvSpPr>
              <a:spLocks noChangeArrowheads="1"/>
            </p:cNvSpPr>
            <p:nvPr/>
          </p:nvSpPr>
          <p:spPr bwMode="auto">
            <a:xfrm>
              <a:off x="369413" y="2257334"/>
              <a:ext cx="53697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37" name="Text Box 232"/>
            <p:cNvSpPr txBox="1">
              <a:spLocks noChangeArrowheads="1"/>
            </p:cNvSpPr>
            <p:nvPr/>
          </p:nvSpPr>
          <p:spPr bwMode="auto">
            <a:xfrm>
              <a:off x="323528" y="2283718"/>
              <a:ext cx="294521" cy="24622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 smtClean="0">
                  <a:sym typeface="Symbol"/>
                </a:rPr>
                <a:t></a:t>
              </a:r>
              <a:endParaRPr lang="nl-NL" sz="1600" dirty="0"/>
            </a:p>
          </p:txBody>
        </p:sp>
        <p:sp>
          <p:nvSpPr>
            <p:cNvPr id="138" name="Text Box 232"/>
            <p:cNvSpPr txBox="1">
              <a:spLocks noChangeArrowheads="1"/>
            </p:cNvSpPr>
            <p:nvPr/>
          </p:nvSpPr>
          <p:spPr bwMode="auto">
            <a:xfrm>
              <a:off x="467544" y="2427734"/>
              <a:ext cx="294521" cy="24622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 smtClean="0"/>
                <a:t>c</a:t>
              </a:r>
              <a:endParaRPr lang="nl-NL" sz="1600" dirty="0"/>
            </a:p>
          </p:txBody>
        </p:sp>
        <p:cxnSp>
          <p:nvCxnSpPr>
            <p:cNvPr id="149" name="AutoShape 39"/>
            <p:cNvCxnSpPr>
              <a:cxnSpLocks noChangeShapeType="1"/>
              <a:stCxn id="12353" idx="6"/>
              <a:endCxn id="12356" idx="1"/>
            </p:cNvCxnSpPr>
            <p:nvPr/>
          </p:nvCxnSpPr>
          <p:spPr bwMode="auto">
            <a:xfrm>
              <a:off x="1154232" y="1542304"/>
              <a:ext cx="1414569" cy="14811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285924" name="Groep 285923"/>
          <p:cNvGrpSpPr/>
          <p:nvPr/>
        </p:nvGrpSpPr>
        <p:grpSpPr>
          <a:xfrm>
            <a:off x="4297426" y="357180"/>
            <a:ext cx="2794854" cy="1809745"/>
            <a:chOff x="4297426" y="357180"/>
            <a:chExt cx="2794854" cy="1809745"/>
          </a:xfrm>
        </p:grpSpPr>
        <p:sp>
          <p:nvSpPr>
            <p:cNvPr id="173" name="Oval 17"/>
            <p:cNvSpPr>
              <a:spLocks noChangeArrowheads="1"/>
            </p:cNvSpPr>
            <p:nvPr/>
          </p:nvSpPr>
          <p:spPr bwMode="auto">
            <a:xfrm>
              <a:off x="4297426" y="413047"/>
              <a:ext cx="771287" cy="580546"/>
            </a:xfrm>
            <a:prstGeom prst="ellipse">
              <a:avLst/>
            </a:prstGeom>
            <a:solidFill>
              <a:srgbClr val="CCFFCC"/>
            </a:solidFill>
            <a:ln w="31750" algn="ctr">
              <a:solidFill>
                <a:srgbClr val="339966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74" name="Oval 18"/>
            <p:cNvSpPr>
              <a:spLocks noChangeArrowheads="1"/>
            </p:cNvSpPr>
            <p:nvPr/>
          </p:nvSpPr>
          <p:spPr bwMode="auto">
            <a:xfrm>
              <a:off x="4322978" y="1586379"/>
              <a:ext cx="769660" cy="580546"/>
            </a:xfrm>
            <a:prstGeom prst="ellipse">
              <a:avLst/>
            </a:prstGeom>
            <a:solidFill>
              <a:srgbClr val="FFFF99"/>
            </a:solidFill>
            <a:ln w="31750" algn="ctr">
              <a:solidFill>
                <a:srgbClr val="FFCC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75" name="Oval 19"/>
            <p:cNvSpPr>
              <a:spLocks noChangeArrowheads="1"/>
            </p:cNvSpPr>
            <p:nvPr/>
          </p:nvSpPr>
          <p:spPr bwMode="auto">
            <a:xfrm>
              <a:off x="5124276" y="836714"/>
              <a:ext cx="771287" cy="579286"/>
            </a:xfrm>
            <a:prstGeom prst="ellipse">
              <a:avLst/>
            </a:prstGeom>
            <a:solidFill>
              <a:srgbClr val="99CCFF"/>
            </a:solidFill>
            <a:ln w="31750" algn="ctr">
              <a:solidFill>
                <a:srgbClr val="3366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76" name="Oval 20"/>
            <p:cNvSpPr>
              <a:spLocks noChangeArrowheads="1"/>
            </p:cNvSpPr>
            <p:nvPr/>
          </p:nvSpPr>
          <p:spPr bwMode="auto">
            <a:xfrm>
              <a:off x="6386220" y="770693"/>
              <a:ext cx="662780" cy="551308"/>
            </a:xfrm>
            <a:prstGeom prst="ellipse">
              <a:avLst/>
            </a:prstGeom>
            <a:solidFill>
              <a:srgbClr val="DADAFA"/>
            </a:solidFill>
            <a:ln w="31750" algn="ctr">
              <a:solidFill>
                <a:srgbClr val="C0C0C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77" name="Oval 21"/>
            <p:cNvSpPr>
              <a:spLocks noChangeArrowheads="1"/>
            </p:cNvSpPr>
            <p:nvPr/>
          </p:nvSpPr>
          <p:spPr bwMode="auto">
            <a:xfrm>
              <a:off x="4538249" y="812251"/>
              <a:ext cx="55324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78" name="Oval 22"/>
            <p:cNvSpPr>
              <a:spLocks noChangeArrowheads="1"/>
            </p:cNvSpPr>
            <p:nvPr/>
          </p:nvSpPr>
          <p:spPr bwMode="auto">
            <a:xfrm>
              <a:off x="4686324" y="469716"/>
              <a:ext cx="53697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79" name="Oval 24"/>
            <p:cNvSpPr>
              <a:spLocks noChangeArrowheads="1"/>
            </p:cNvSpPr>
            <p:nvPr/>
          </p:nvSpPr>
          <p:spPr bwMode="auto">
            <a:xfrm>
              <a:off x="4707808" y="1844058"/>
              <a:ext cx="55324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80" name="Oval 31"/>
            <p:cNvSpPr>
              <a:spLocks noChangeArrowheads="1"/>
            </p:cNvSpPr>
            <p:nvPr/>
          </p:nvSpPr>
          <p:spPr bwMode="auto">
            <a:xfrm>
              <a:off x="6663357" y="904181"/>
              <a:ext cx="53697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81" name="Oval 34"/>
            <p:cNvSpPr>
              <a:spLocks noChangeArrowheads="1"/>
            </p:cNvSpPr>
            <p:nvPr/>
          </p:nvSpPr>
          <p:spPr bwMode="auto">
            <a:xfrm>
              <a:off x="5563378" y="992333"/>
              <a:ext cx="53697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cxnSp>
          <p:nvCxnSpPr>
            <p:cNvPr id="182" name="AutoShape 39"/>
            <p:cNvCxnSpPr>
              <a:cxnSpLocks noChangeShapeType="1"/>
              <a:stCxn id="173" idx="5"/>
              <a:endCxn id="175" idx="1"/>
            </p:cNvCxnSpPr>
            <p:nvPr/>
          </p:nvCxnSpPr>
          <p:spPr bwMode="auto">
            <a:xfrm>
              <a:off x="4955761" y="908574"/>
              <a:ext cx="281467" cy="12974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183" name="AutoShape 40"/>
            <p:cNvCxnSpPr>
              <a:cxnSpLocks noChangeShapeType="1"/>
              <a:stCxn id="174" idx="7"/>
              <a:endCxn id="175" idx="3"/>
            </p:cNvCxnSpPr>
            <p:nvPr/>
          </p:nvCxnSpPr>
          <p:spPr bwMode="auto">
            <a:xfrm flipV="1">
              <a:off x="4979924" y="1331166"/>
              <a:ext cx="257304" cy="340232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184" name="AutoShape 52"/>
            <p:cNvCxnSpPr>
              <a:cxnSpLocks noChangeShapeType="1"/>
              <a:stCxn id="175" idx="6"/>
              <a:endCxn id="176" idx="2"/>
            </p:cNvCxnSpPr>
            <p:nvPr/>
          </p:nvCxnSpPr>
          <p:spPr bwMode="auto">
            <a:xfrm flipV="1">
              <a:off x="5895563" y="1046347"/>
              <a:ext cx="490657" cy="8001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sp>
          <p:nvSpPr>
            <p:cNvPr id="185" name="Text Box 230"/>
            <p:cNvSpPr txBox="1">
              <a:spLocks noChangeArrowheads="1"/>
            </p:cNvSpPr>
            <p:nvPr/>
          </p:nvSpPr>
          <p:spPr bwMode="auto">
            <a:xfrm>
              <a:off x="4567956" y="387598"/>
              <a:ext cx="174109" cy="24622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/>
                <a:t>s</a:t>
              </a:r>
            </a:p>
          </p:txBody>
        </p:sp>
        <p:sp>
          <p:nvSpPr>
            <p:cNvPr id="186" name="Text Box 231"/>
            <p:cNvSpPr txBox="1">
              <a:spLocks noChangeArrowheads="1"/>
            </p:cNvSpPr>
            <p:nvPr/>
          </p:nvSpPr>
          <p:spPr bwMode="auto">
            <a:xfrm>
              <a:off x="4431783" y="580638"/>
              <a:ext cx="166266" cy="24622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 smtClean="0"/>
                <a:t>v</a:t>
              </a:r>
              <a:endParaRPr lang="nl-NL" sz="1600" dirty="0"/>
            </a:p>
          </p:txBody>
        </p:sp>
        <p:sp>
          <p:nvSpPr>
            <p:cNvPr id="187" name="Text Box 232"/>
            <p:cNvSpPr txBox="1">
              <a:spLocks noChangeArrowheads="1"/>
            </p:cNvSpPr>
            <p:nvPr/>
          </p:nvSpPr>
          <p:spPr bwMode="auto">
            <a:xfrm>
              <a:off x="4395354" y="1615973"/>
              <a:ext cx="294521" cy="260679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/>
                <a:t>A</a:t>
              </a:r>
            </a:p>
          </p:txBody>
        </p:sp>
        <p:sp>
          <p:nvSpPr>
            <p:cNvPr id="188" name="Text Box 233"/>
            <p:cNvSpPr txBox="1">
              <a:spLocks noChangeArrowheads="1"/>
            </p:cNvSpPr>
            <p:nvPr/>
          </p:nvSpPr>
          <p:spPr bwMode="auto">
            <a:xfrm>
              <a:off x="5397405" y="991074"/>
              <a:ext cx="294521" cy="24622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 err="1" smtClean="0"/>
                <a:t>F</a:t>
              </a:r>
              <a:r>
                <a:rPr lang="nl-NL" sz="1600" baseline="-25000" dirty="0" err="1" smtClean="0"/>
                <a:t>w</a:t>
              </a:r>
              <a:endParaRPr lang="nl-NL" sz="1600" baseline="-25000" dirty="0"/>
            </a:p>
          </p:txBody>
        </p:sp>
        <p:sp>
          <p:nvSpPr>
            <p:cNvPr id="189" name="Text Box 234"/>
            <p:cNvSpPr txBox="1">
              <a:spLocks noChangeArrowheads="1"/>
            </p:cNvSpPr>
            <p:nvPr/>
          </p:nvSpPr>
          <p:spPr bwMode="auto">
            <a:xfrm>
              <a:off x="6513974" y="749227"/>
              <a:ext cx="294521" cy="24622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/>
                <a:t>t</a:t>
              </a:r>
            </a:p>
          </p:txBody>
        </p:sp>
        <p:sp>
          <p:nvSpPr>
            <p:cNvPr id="190" name="Text Box 249"/>
            <p:cNvSpPr txBox="1">
              <a:spLocks noChangeArrowheads="1"/>
            </p:cNvSpPr>
            <p:nvPr/>
          </p:nvSpPr>
          <p:spPr bwMode="auto">
            <a:xfrm>
              <a:off x="5106933" y="357180"/>
              <a:ext cx="1845231" cy="246221"/>
            </a:xfrm>
            <a:prstGeom prst="rect">
              <a:avLst/>
            </a:prstGeom>
            <a:solidFill>
              <a:srgbClr val="FFCC99"/>
            </a:solidFill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>
                <a:spcBef>
                  <a:spcPct val="50000"/>
                </a:spcBef>
                <a:buFontTx/>
                <a:buNone/>
              </a:pPr>
              <a:r>
                <a:rPr lang="nl-NL" sz="1600" dirty="0" err="1" smtClean="0"/>
                <a:t>little</a:t>
              </a:r>
              <a:r>
                <a:rPr lang="nl-NL" sz="1600" dirty="0" smtClean="0"/>
                <a:t> effort, brief</a:t>
              </a:r>
              <a:endParaRPr lang="nl-NL" sz="1600" dirty="0"/>
            </a:p>
          </p:txBody>
        </p:sp>
        <p:sp>
          <p:nvSpPr>
            <p:cNvPr id="191" name="Text Box 234"/>
            <p:cNvSpPr txBox="1">
              <a:spLocks noChangeArrowheads="1"/>
            </p:cNvSpPr>
            <p:nvPr/>
          </p:nvSpPr>
          <p:spPr bwMode="auto">
            <a:xfrm>
              <a:off x="6797759" y="940201"/>
              <a:ext cx="294521" cy="24622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 smtClean="0"/>
                <a:t>W</a:t>
              </a:r>
              <a:endParaRPr lang="nl-NL" sz="1600" dirty="0"/>
            </a:p>
          </p:txBody>
        </p:sp>
        <p:sp>
          <p:nvSpPr>
            <p:cNvPr id="192" name="Oval 31"/>
            <p:cNvSpPr>
              <a:spLocks noChangeArrowheads="1"/>
            </p:cNvSpPr>
            <p:nvPr/>
          </p:nvSpPr>
          <p:spPr bwMode="auto">
            <a:xfrm>
              <a:off x="6752894" y="1060336"/>
              <a:ext cx="53697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93" name="Oval 31"/>
            <p:cNvSpPr>
              <a:spLocks noChangeArrowheads="1"/>
            </p:cNvSpPr>
            <p:nvPr/>
          </p:nvSpPr>
          <p:spPr bwMode="auto">
            <a:xfrm>
              <a:off x="4807880" y="1959623"/>
              <a:ext cx="53697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94" name="Oval 31"/>
            <p:cNvSpPr>
              <a:spLocks noChangeArrowheads="1"/>
            </p:cNvSpPr>
            <p:nvPr/>
          </p:nvSpPr>
          <p:spPr bwMode="auto">
            <a:xfrm>
              <a:off x="4585255" y="1733605"/>
              <a:ext cx="53697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95" name="Text Box 232"/>
            <p:cNvSpPr txBox="1">
              <a:spLocks noChangeArrowheads="1"/>
            </p:cNvSpPr>
            <p:nvPr/>
          </p:nvSpPr>
          <p:spPr bwMode="auto">
            <a:xfrm>
              <a:off x="4539370" y="1759989"/>
              <a:ext cx="294521" cy="24622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 smtClean="0">
                  <a:sym typeface="Symbol"/>
                </a:rPr>
                <a:t></a:t>
              </a:r>
              <a:endParaRPr lang="nl-NL" sz="1600" dirty="0"/>
            </a:p>
          </p:txBody>
        </p:sp>
        <p:sp>
          <p:nvSpPr>
            <p:cNvPr id="196" name="Text Box 232"/>
            <p:cNvSpPr txBox="1">
              <a:spLocks noChangeArrowheads="1"/>
            </p:cNvSpPr>
            <p:nvPr/>
          </p:nvSpPr>
          <p:spPr bwMode="auto">
            <a:xfrm>
              <a:off x="4683386" y="1904005"/>
              <a:ext cx="294521" cy="24622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 smtClean="0"/>
                <a:t>c</a:t>
              </a:r>
              <a:endParaRPr lang="nl-NL" sz="1600" dirty="0"/>
            </a:p>
          </p:txBody>
        </p:sp>
        <p:cxnSp>
          <p:nvCxnSpPr>
            <p:cNvPr id="197" name="AutoShape 39"/>
            <p:cNvCxnSpPr>
              <a:cxnSpLocks noChangeShapeType="1"/>
              <a:stCxn id="173" idx="6"/>
              <a:endCxn id="176" idx="1"/>
            </p:cNvCxnSpPr>
            <p:nvPr/>
          </p:nvCxnSpPr>
          <p:spPr bwMode="auto">
            <a:xfrm>
              <a:off x="5068713" y="703320"/>
              <a:ext cx="1414569" cy="14811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285926" name="Groep 285925"/>
          <p:cNvGrpSpPr/>
          <p:nvPr/>
        </p:nvGrpSpPr>
        <p:grpSpPr>
          <a:xfrm>
            <a:off x="874802" y="3093484"/>
            <a:ext cx="2807421" cy="1643700"/>
            <a:chOff x="874802" y="3093484"/>
            <a:chExt cx="2807421" cy="1643700"/>
          </a:xfrm>
        </p:grpSpPr>
        <p:sp>
          <p:nvSpPr>
            <p:cNvPr id="198" name="Oval 17"/>
            <p:cNvSpPr>
              <a:spLocks noChangeArrowheads="1"/>
            </p:cNvSpPr>
            <p:nvPr/>
          </p:nvSpPr>
          <p:spPr bwMode="auto">
            <a:xfrm>
              <a:off x="887369" y="3149351"/>
              <a:ext cx="771287" cy="580546"/>
            </a:xfrm>
            <a:prstGeom prst="ellipse">
              <a:avLst/>
            </a:prstGeom>
            <a:solidFill>
              <a:srgbClr val="CCFFCC"/>
            </a:solidFill>
            <a:ln w="31750" algn="ctr">
              <a:solidFill>
                <a:srgbClr val="339966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99" name="Oval 18"/>
            <p:cNvSpPr>
              <a:spLocks noChangeArrowheads="1"/>
            </p:cNvSpPr>
            <p:nvPr/>
          </p:nvSpPr>
          <p:spPr bwMode="auto">
            <a:xfrm>
              <a:off x="874802" y="4156638"/>
              <a:ext cx="769660" cy="580546"/>
            </a:xfrm>
            <a:prstGeom prst="ellipse">
              <a:avLst/>
            </a:prstGeom>
            <a:solidFill>
              <a:srgbClr val="FFFF99"/>
            </a:solidFill>
            <a:ln w="31750" algn="ctr">
              <a:solidFill>
                <a:srgbClr val="FFCC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200" name="Oval 19"/>
            <p:cNvSpPr>
              <a:spLocks noChangeArrowheads="1"/>
            </p:cNvSpPr>
            <p:nvPr/>
          </p:nvSpPr>
          <p:spPr bwMode="auto">
            <a:xfrm>
              <a:off x="1714219" y="3573018"/>
              <a:ext cx="771287" cy="579286"/>
            </a:xfrm>
            <a:prstGeom prst="ellipse">
              <a:avLst/>
            </a:prstGeom>
            <a:solidFill>
              <a:srgbClr val="99CCFF"/>
            </a:solidFill>
            <a:ln w="31750" algn="ctr">
              <a:solidFill>
                <a:srgbClr val="3366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201" name="Oval 20"/>
            <p:cNvSpPr>
              <a:spLocks noChangeArrowheads="1"/>
            </p:cNvSpPr>
            <p:nvPr/>
          </p:nvSpPr>
          <p:spPr bwMode="auto">
            <a:xfrm>
              <a:off x="2976163" y="3506997"/>
              <a:ext cx="662780" cy="551308"/>
            </a:xfrm>
            <a:prstGeom prst="ellipse">
              <a:avLst/>
            </a:prstGeom>
            <a:solidFill>
              <a:srgbClr val="DADAFA"/>
            </a:solidFill>
            <a:ln w="31750" algn="ctr">
              <a:solidFill>
                <a:srgbClr val="C0C0C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202" name="Oval 21"/>
            <p:cNvSpPr>
              <a:spLocks noChangeArrowheads="1"/>
            </p:cNvSpPr>
            <p:nvPr/>
          </p:nvSpPr>
          <p:spPr bwMode="auto">
            <a:xfrm>
              <a:off x="1128192" y="3548555"/>
              <a:ext cx="55324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205" name="Oval 31"/>
            <p:cNvSpPr>
              <a:spLocks noChangeArrowheads="1"/>
            </p:cNvSpPr>
            <p:nvPr/>
          </p:nvSpPr>
          <p:spPr bwMode="auto">
            <a:xfrm>
              <a:off x="3253300" y="3640485"/>
              <a:ext cx="53697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cxnSp>
          <p:nvCxnSpPr>
            <p:cNvPr id="207" name="AutoShape 39"/>
            <p:cNvCxnSpPr>
              <a:cxnSpLocks noChangeShapeType="1"/>
              <a:stCxn id="198" idx="5"/>
              <a:endCxn id="200" idx="1"/>
            </p:cNvCxnSpPr>
            <p:nvPr/>
          </p:nvCxnSpPr>
          <p:spPr bwMode="auto">
            <a:xfrm>
              <a:off x="1545704" y="3644878"/>
              <a:ext cx="281467" cy="12974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208" name="AutoShape 40"/>
            <p:cNvCxnSpPr>
              <a:cxnSpLocks noChangeShapeType="1"/>
              <a:stCxn id="199" idx="7"/>
              <a:endCxn id="200" idx="3"/>
            </p:cNvCxnSpPr>
            <p:nvPr/>
          </p:nvCxnSpPr>
          <p:spPr bwMode="auto">
            <a:xfrm flipV="1">
              <a:off x="1531748" y="4067470"/>
              <a:ext cx="295423" cy="174187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209" name="AutoShape 52"/>
            <p:cNvCxnSpPr>
              <a:cxnSpLocks noChangeShapeType="1"/>
              <a:stCxn id="200" idx="6"/>
              <a:endCxn id="201" idx="2"/>
            </p:cNvCxnSpPr>
            <p:nvPr/>
          </p:nvCxnSpPr>
          <p:spPr bwMode="auto">
            <a:xfrm flipV="1">
              <a:off x="2485506" y="3782651"/>
              <a:ext cx="490657" cy="8001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sp>
          <p:nvSpPr>
            <p:cNvPr id="211" name="Text Box 231"/>
            <p:cNvSpPr txBox="1">
              <a:spLocks noChangeArrowheads="1"/>
            </p:cNvSpPr>
            <p:nvPr/>
          </p:nvSpPr>
          <p:spPr bwMode="auto">
            <a:xfrm>
              <a:off x="1021726" y="3316942"/>
              <a:ext cx="166266" cy="24622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 smtClean="0"/>
                <a:t>v</a:t>
              </a:r>
              <a:endParaRPr lang="nl-NL" sz="1600" dirty="0"/>
            </a:p>
          </p:txBody>
        </p:sp>
        <p:sp>
          <p:nvSpPr>
            <p:cNvPr id="214" name="Text Box 234"/>
            <p:cNvSpPr txBox="1">
              <a:spLocks noChangeArrowheads="1"/>
            </p:cNvSpPr>
            <p:nvPr/>
          </p:nvSpPr>
          <p:spPr bwMode="auto">
            <a:xfrm>
              <a:off x="3131840" y="3549665"/>
              <a:ext cx="294521" cy="24622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/>
                <a:t>t</a:t>
              </a:r>
            </a:p>
          </p:txBody>
        </p:sp>
        <p:sp>
          <p:nvSpPr>
            <p:cNvPr id="215" name="Text Box 249"/>
            <p:cNvSpPr txBox="1">
              <a:spLocks noChangeArrowheads="1"/>
            </p:cNvSpPr>
            <p:nvPr/>
          </p:nvSpPr>
          <p:spPr bwMode="auto">
            <a:xfrm>
              <a:off x="1696876" y="3093484"/>
              <a:ext cx="1845231" cy="246221"/>
            </a:xfrm>
            <a:prstGeom prst="rect">
              <a:avLst/>
            </a:prstGeom>
            <a:solidFill>
              <a:srgbClr val="FFCC99"/>
            </a:solidFill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>
                <a:spcBef>
                  <a:spcPct val="50000"/>
                </a:spcBef>
                <a:buFontTx/>
                <a:buNone/>
              </a:pPr>
              <a:r>
                <a:rPr lang="nl-NL" sz="1600" dirty="0" smtClean="0"/>
                <a:t>brief, far</a:t>
              </a:r>
              <a:endParaRPr lang="nl-NL" sz="1600" dirty="0"/>
            </a:p>
          </p:txBody>
        </p:sp>
        <p:sp>
          <p:nvSpPr>
            <p:cNvPr id="216" name="Text Box 234"/>
            <p:cNvSpPr txBox="1">
              <a:spLocks noChangeArrowheads="1"/>
            </p:cNvSpPr>
            <p:nvPr/>
          </p:nvSpPr>
          <p:spPr bwMode="auto">
            <a:xfrm>
              <a:off x="3387702" y="3676505"/>
              <a:ext cx="294521" cy="24622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/>
                <a:t>s</a:t>
              </a:r>
            </a:p>
          </p:txBody>
        </p:sp>
        <p:sp>
          <p:nvSpPr>
            <p:cNvPr id="217" name="Oval 31"/>
            <p:cNvSpPr>
              <a:spLocks noChangeArrowheads="1"/>
            </p:cNvSpPr>
            <p:nvPr/>
          </p:nvSpPr>
          <p:spPr bwMode="auto">
            <a:xfrm>
              <a:off x="3342837" y="3796640"/>
              <a:ext cx="53697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cxnSp>
          <p:nvCxnSpPr>
            <p:cNvPr id="222" name="AutoShape 39"/>
            <p:cNvCxnSpPr>
              <a:cxnSpLocks noChangeShapeType="1"/>
              <a:stCxn id="198" idx="6"/>
              <a:endCxn id="201" idx="1"/>
            </p:cNvCxnSpPr>
            <p:nvPr/>
          </p:nvCxnSpPr>
          <p:spPr bwMode="auto">
            <a:xfrm>
              <a:off x="1658656" y="3439624"/>
              <a:ext cx="1414569" cy="14811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sp>
          <p:nvSpPr>
            <p:cNvPr id="223" name="Text Box 234"/>
            <p:cNvSpPr txBox="1">
              <a:spLocks noChangeArrowheads="1"/>
            </p:cNvSpPr>
            <p:nvPr/>
          </p:nvSpPr>
          <p:spPr bwMode="auto">
            <a:xfrm>
              <a:off x="1187624" y="3147814"/>
              <a:ext cx="294521" cy="24622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/>
                <a:t>s</a:t>
              </a:r>
            </a:p>
          </p:txBody>
        </p:sp>
        <p:sp>
          <p:nvSpPr>
            <p:cNvPr id="224" name="Oval 31"/>
            <p:cNvSpPr>
              <a:spLocks noChangeArrowheads="1"/>
            </p:cNvSpPr>
            <p:nvPr/>
          </p:nvSpPr>
          <p:spPr bwMode="auto">
            <a:xfrm>
              <a:off x="1259632" y="3291830"/>
              <a:ext cx="53697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5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5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5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9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0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32"/>
          <p:cNvGrpSpPr>
            <a:grpSpLocks/>
          </p:cNvGrpSpPr>
          <p:nvPr/>
        </p:nvGrpSpPr>
        <p:grpSpPr bwMode="auto">
          <a:xfrm>
            <a:off x="2854326" y="2550319"/>
            <a:ext cx="2644775" cy="1965722"/>
            <a:chOff x="3663" y="1480"/>
            <a:chExt cx="1666" cy="16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4063" y="1480"/>
              <a:ext cx="1240" cy="322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l"/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3663" y="1532"/>
              <a:ext cx="62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80975" indent="-18097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nl-NL" sz="12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define</a:t>
              </a:r>
              <a:endParaRPr lang="nl-NL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4059" y="1812"/>
              <a:ext cx="1240" cy="321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l"/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3666" y="1874"/>
              <a:ext cx="62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80975" indent="-18097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conceptualize</a:t>
              </a:r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4059" y="2810"/>
              <a:ext cx="1240" cy="321"/>
            </a:xfrm>
            <a:prstGeom prst="ellipse">
              <a:avLst/>
            </a:pr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l"/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3666" y="2940"/>
              <a:ext cx="62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80975" indent="-18097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nl-NL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conclude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3666" y="2582"/>
              <a:ext cx="62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80975" indent="-18097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nl-NL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execute</a:t>
              </a:r>
            </a:p>
          </p:txBody>
        </p:sp>
        <p:sp>
          <p:nvSpPr>
            <p:cNvPr id="21" name="Oval 28"/>
            <p:cNvSpPr>
              <a:spLocks noChangeArrowheads="1"/>
            </p:cNvSpPr>
            <p:nvPr/>
          </p:nvSpPr>
          <p:spPr bwMode="auto">
            <a:xfrm>
              <a:off x="4059" y="2477"/>
              <a:ext cx="1240" cy="321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l"/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Oval 14"/>
            <p:cNvSpPr>
              <a:spLocks noChangeArrowheads="1"/>
            </p:cNvSpPr>
            <p:nvPr/>
          </p:nvSpPr>
          <p:spPr bwMode="auto">
            <a:xfrm>
              <a:off x="4059" y="2145"/>
              <a:ext cx="1240" cy="321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l"/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Text Box 29"/>
            <p:cNvSpPr txBox="1">
              <a:spLocks noChangeArrowheads="1"/>
            </p:cNvSpPr>
            <p:nvPr/>
          </p:nvSpPr>
          <p:spPr bwMode="auto">
            <a:xfrm>
              <a:off x="3666" y="2238"/>
              <a:ext cx="62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80975" indent="-18097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nl-NL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formalize</a:t>
              </a:r>
            </a:p>
          </p:txBody>
        </p:sp>
        <p:sp>
          <p:nvSpPr>
            <p:cNvPr id="24" name="Text Box 43"/>
            <p:cNvSpPr txBox="1">
              <a:spLocks noChangeArrowheads="1"/>
            </p:cNvSpPr>
            <p:nvPr/>
          </p:nvSpPr>
          <p:spPr bwMode="auto">
            <a:xfrm>
              <a:off x="4459" y="1501"/>
              <a:ext cx="474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10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formulate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  <a:p>
              <a:pPr marL="180975" indent="-180975" algn="l">
                <a:lnSpc>
                  <a:spcPts val="10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purpose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5" name="Text Box 44"/>
            <p:cNvSpPr txBox="1">
              <a:spLocks noChangeArrowheads="1"/>
            </p:cNvSpPr>
            <p:nvPr/>
          </p:nvSpPr>
          <p:spPr bwMode="auto">
            <a:xfrm>
              <a:off x="4195" y="1842"/>
              <a:ext cx="47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9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identify</a:t>
              </a:r>
            </a:p>
            <a:p>
              <a:pPr marL="180975" indent="-180975" algn="l">
                <a:lnSpc>
                  <a:spcPts val="9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entities</a:t>
              </a:r>
            </a:p>
          </p:txBody>
        </p:sp>
        <p:sp>
          <p:nvSpPr>
            <p:cNvPr id="26" name="Text Box 45"/>
            <p:cNvSpPr txBox="1">
              <a:spLocks noChangeArrowheads="1"/>
            </p:cNvSpPr>
            <p:nvPr/>
          </p:nvSpPr>
          <p:spPr bwMode="auto">
            <a:xfrm>
              <a:off x="4855" y="1842"/>
              <a:ext cx="47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9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choose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80975" indent="-180975" algn="l">
                <a:lnSpc>
                  <a:spcPts val="9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relations</a:t>
              </a:r>
            </a:p>
          </p:txBody>
        </p:sp>
        <p:sp>
          <p:nvSpPr>
            <p:cNvPr id="27" name="Text Box 46"/>
            <p:cNvSpPr txBox="1">
              <a:spLocks noChangeArrowheads="1"/>
            </p:cNvSpPr>
            <p:nvPr/>
          </p:nvSpPr>
          <p:spPr bwMode="auto">
            <a:xfrm>
              <a:off x="4195" y="2227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obtain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values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8" name="Text Box 47"/>
            <p:cNvSpPr txBox="1">
              <a:spLocks noChangeArrowheads="1"/>
            </p:cNvSpPr>
            <p:nvPr/>
          </p:nvSpPr>
          <p:spPr bwMode="auto">
            <a:xfrm>
              <a:off x="4855" y="2197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formalize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relations</a:t>
              </a:r>
            </a:p>
          </p:txBody>
        </p:sp>
        <p:sp>
          <p:nvSpPr>
            <p:cNvPr id="29" name="Text Box 48"/>
            <p:cNvSpPr txBox="1">
              <a:spLocks noChangeArrowheads="1"/>
            </p:cNvSpPr>
            <p:nvPr/>
          </p:nvSpPr>
          <p:spPr bwMode="auto">
            <a:xfrm>
              <a:off x="4195" y="2554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operate</a:t>
              </a:r>
            </a:p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model</a:t>
              </a:r>
            </a:p>
          </p:txBody>
        </p:sp>
        <p:sp>
          <p:nvSpPr>
            <p:cNvPr id="30" name="Text Box 49"/>
            <p:cNvSpPr txBox="1">
              <a:spLocks noChangeArrowheads="1"/>
            </p:cNvSpPr>
            <p:nvPr/>
          </p:nvSpPr>
          <p:spPr bwMode="auto">
            <a:xfrm>
              <a:off x="4855" y="2554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obtain</a:t>
              </a:r>
            </a:p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result</a:t>
              </a:r>
            </a:p>
          </p:txBody>
        </p:sp>
        <p:sp>
          <p:nvSpPr>
            <p:cNvPr id="31" name="Text Box 50"/>
            <p:cNvSpPr txBox="1">
              <a:spLocks noChangeArrowheads="1"/>
            </p:cNvSpPr>
            <p:nvPr/>
          </p:nvSpPr>
          <p:spPr bwMode="auto">
            <a:xfrm>
              <a:off x="4195" y="2882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present</a:t>
              </a:r>
            </a:p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result</a:t>
              </a:r>
            </a:p>
          </p:txBody>
        </p:sp>
        <p:sp>
          <p:nvSpPr>
            <p:cNvPr id="32" name="Text Box 51"/>
            <p:cNvSpPr txBox="1">
              <a:spLocks noChangeArrowheads="1"/>
            </p:cNvSpPr>
            <p:nvPr/>
          </p:nvSpPr>
          <p:spPr bwMode="auto">
            <a:xfrm>
              <a:off x="4855" y="2882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interpret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result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33" name="Oval 144"/>
          <p:cNvSpPr>
            <a:spLocks noChangeArrowheads="1"/>
          </p:cNvSpPr>
          <p:nvPr/>
        </p:nvSpPr>
        <p:spPr bwMode="auto">
          <a:xfrm>
            <a:off x="4451351" y="3237334"/>
            <a:ext cx="1128761" cy="591691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 Box 139"/>
          <p:cNvSpPr txBox="1">
            <a:spLocks noChangeArrowheads="1"/>
          </p:cNvSpPr>
          <p:nvPr/>
        </p:nvSpPr>
        <p:spPr bwMode="auto">
          <a:xfrm>
            <a:off x="1080120" y="1653779"/>
            <a:ext cx="76683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Formalization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formalize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relations (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.’d) 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63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233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234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5925" name="Groep 285924"/>
          <p:cNvGrpSpPr/>
          <p:nvPr/>
        </p:nvGrpSpPr>
        <p:grpSpPr>
          <a:xfrm>
            <a:off x="107136" y="1196164"/>
            <a:ext cx="3070663" cy="1494490"/>
            <a:chOff x="107136" y="1196164"/>
            <a:chExt cx="3070663" cy="1494490"/>
          </a:xfrm>
        </p:grpSpPr>
        <p:sp>
          <p:nvSpPr>
            <p:cNvPr id="12353" name="Oval 17"/>
            <p:cNvSpPr>
              <a:spLocks noChangeArrowheads="1"/>
            </p:cNvSpPr>
            <p:nvPr/>
          </p:nvSpPr>
          <p:spPr bwMode="auto">
            <a:xfrm>
              <a:off x="382945" y="1252031"/>
              <a:ext cx="771287" cy="580546"/>
            </a:xfrm>
            <a:prstGeom prst="ellipse">
              <a:avLst/>
            </a:prstGeom>
            <a:solidFill>
              <a:srgbClr val="CCFFCC"/>
            </a:solidFill>
            <a:ln w="31750" algn="ctr">
              <a:solidFill>
                <a:srgbClr val="339966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2354" name="Oval 18"/>
            <p:cNvSpPr>
              <a:spLocks noChangeArrowheads="1"/>
            </p:cNvSpPr>
            <p:nvPr/>
          </p:nvSpPr>
          <p:spPr bwMode="auto">
            <a:xfrm>
              <a:off x="107136" y="2110108"/>
              <a:ext cx="769660" cy="580546"/>
            </a:xfrm>
            <a:prstGeom prst="ellipse">
              <a:avLst/>
            </a:prstGeom>
            <a:solidFill>
              <a:srgbClr val="FFFF99"/>
            </a:solidFill>
            <a:ln w="31750" algn="ctr">
              <a:solidFill>
                <a:srgbClr val="FFCC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2355" name="Oval 19"/>
            <p:cNvSpPr>
              <a:spLocks noChangeArrowheads="1"/>
            </p:cNvSpPr>
            <p:nvPr/>
          </p:nvSpPr>
          <p:spPr bwMode="auto">
            <a:xfrm>
              <a:off x="1209795" y="1675698"/>
              <a:ext cx="771287" cy="579286"/>
            </a:xfrm>
            <a:prstGeom prst="ellipse">
              <a:avLst/>
            </a:prstGeom>
            <a:solidFill>
              <a:srgbClr val="99CCFF"/>
            </a:solidFill>
            <a:ln w="31750" algn="ctr">
              <a:solidFill>
                <a:srgbClr val="3366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2356" name="Oval 20"/>
            <p:cNvSpPr>
              <a:spLocks noChangeArrowheads="1"/>
            </p:cNvSpPr>
            <p:nvPr/>
          </p:nvSpPr>
          <p:spPr bwMode="auto">
            <a:xfrm>
              <a:off x="2471739" y="1609677"/>
              <a:ext cx="662780" cy="551308"/>
            </a:xfrm>
            <a:prstGeom prst="ellipse">
              <a:avLst/>
            </a:prstGeom>
            <a:solidFill>
              <a:srgbClr val="DADAFA"/>
            </a:solidFill>
            <a:ln w="31750" algn="ctr">
              <a:solidFill>
                <a:srgbClr val="C0C0C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2357" name="Oval 21"/>
            <p:cNvSpPr>
              <a:spLocks noChangeArrowheads="1"/>
            </p:cNvSpPr>
            <p:nvPr/>
          </p:nvSpPr>
          <p:spPr bwMode="auto">
            <a:xfrm>
              <a:off x="623768" y="1651235"/>
              <a:ext cx="55324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2358" name="Oval 22"/>
            <p:cNvSpPr>
              <a:spLocks noChangeArrowheads="1"/>
            </p:cNvSpPr>
            <p:nvPr/>
          </p:nvSpPr>
          <p:spPr bwMode="auto">
            <a:xfrm>
              <a:off x="771843" y="1308700"/>
              <a:ext cx="53697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2359" name="Oval 24"/>
            <p:cNvSpPr>
              <a:spLocks noChangeArrowheads="1"/>
            </p:cNvSpPr>
            <p:nvPr/>
          </p:nvSpPr>
          <p:spPr bwMode="auto">
            <a:xfrm>
              <a:off x="491966" y="2367787"/>
              <a:ext cx="55324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2360" name="Oval 31"/>
            <p:cNvSpPr>
              <a:spLocks noChangeArrowheads="1"/>
            </p:cNvSpPr>
            <p:nvPr/>
          </p:nvSpPr>
          <p:spPr bwMode="auto">
            <a:xfrm>
              <a:off x="2748876" y="1743165"/>
              <a:ext cx="53697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2361" name="Oval 34"/>
            <p:cNvSpPr>
              <a:spLocks noChangeArrowheads="1"/>
            </p:cNvSpPr>
            <p:nvPr/>
          </p:nvSpPr>
          <p:spPr bwMode="auto">
            <a:xfrm>
              <a:off x="1648897" y="1831317"/>
              <a:ext cx="53697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cxnSp>
          <p:nvCxnSpPr>
            <p:cNvPr id="12362" name="AutoShape 39"/>
            <p:cNvCxnSpPr>
              <a:cxnSpLocks noChangeShapeType="1"/>
              <a:stCxn id="12353" idx="5"/>
              <a:endCxn id="12355" idx="1"/>
            </p:cNvCxnSpPr>
            <p:nvPr/>
          </p:nvCxnSpPr>
          <p:spPr bwMode="auto">
            <a:xfrm>
              <a:off x="1041280" y="1747558"/>
              <a:ext cx="281467" cy="12974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12363" name="AutoShape 40"/>
            <p:cNvCxnSpPr>
              <a:cxnSpLocks noChangeShapeType="1"/>
              <a:stCxn id="12354" idx="7"/>
              <a:endCxn id="12355" idx="3"/>
            </p:cNvCxnSpPr>
            <p:nvPr/>
          </p:nvCxnSpPr>
          <p:spPr bwMode="auto">
            <a:xfrm flipV="1">
              <a:off x="764082" y="2170150"/>
              <a:ext cx="558665" cy="24977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12364" name="AutoShape 52"/>
            <p:cNvCxnSpPr>
              <a:cxnSpLocks noChangeShapeType="1"/>
              <a:stCxn id="12355" idx="6"/>
              <a:endCxn id="12356" idx="2"/>
            </p:cNvCxnSpPr>
            <p:nvPr/>
          </p:nvCxnSpPr>
          <p:spPr bwMode="auto">
            <a:xfrm flipV="1">
              <a:off x="1981082" y="1885331"/>
              <a:ext cx="490657" cy="8001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sp>
          <p:nvSpPr>
            <p:cNvPr id="12366" name="Text Box 230"/>
            <p:cNvSpPr txBox="1">
              <a:spLocks noChangeArrowheads="1"/>
            </p:cNvSpPr>
            <p:nvPr/>
          </p:nvSpPr>
          <p:spPr bwMode="auto">
            <a:xfrm>
              <a:off x="653475" y="1226582"/>
              <a:ext cx="174109" cy="24622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 smtClean="0"/>
                <a:t>t</a:t>
              </a:r>
              <a:endParaRPr lang="nl-NL" sz="1600" dirty="0"/>
            </a:p>
          </p:txBody>
        </p:sp>
        <p:sp>
          <p:nvSpPr>
            <p:cNvPr id="12367" name="Text Box 231"/>
            <p:cNvSpPr txBox="1">
              <a:spLocks noChangeArrowheads="1"/>
            </p:cNvSpPr>
            <p:nvPr/>
          </p:nvSpPr>
          <p:spPr bwMode="auto">
            <a:xfrm>
              <a:off x="517302" y="1419622"/>
              <a:ext cx="166266" cy="24622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 smtClean="0"/>
                <a:t>v</a:t>
              </a:r>
              <a:endParaRPr lang="nl-NL" sz="1600" dirty="0"/>
            </a:p>
          </p:txBody>
        </p:sp>
        <p:sp>
          <p:nvSpPr>
            <p:cNvPr id="12368" name="Text Box 232"/>
            <p:cNvSpPr txBox="1">
              <a:spLocks noChangeArrowheads="1"/>
            </p:cNvSpPr>
            <p:nvPr/>
          </p:nvSpPr>
          <p:spPr bwMode="auto">
            <a:xfrm>
              <a:off x="179512" y="2139702"/>
              <a:ext cx="294521" cy="260679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/>
                <a:t>A</a:t>
              </a:r>
            </a:p>
          </p:txBody>
        </p:sp>
        <p:sp>
          <p:nvSpPr>
            <p:cNvPr id="12369" name="Text Box 233"/>
            <p:cNvSpPr txBox="1">
              <a:spLocks noChangeArrowheads="1"/>
            </p:cNvSpPr>
            <p:nvPr/>
          </p:nvSpPr>
          <p:spPr bwMode="auto">
            <a:xfrm>
              <a:off x="1482924" y="1830058"/>
              <a:ext cx="294521" cy="24622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 err="1" smtClean="0"/>
                <a:t>F</a:t>
              </a:r>
              <a:r>
                <a:rPr lang="nl-NL" sz="1600" baseline="-25000" dirty="0" err="1" smtClean="0"/>
                <a:t>w</a:t>
              </a:r>
              <a:endParaRPr lang="nl-NL" sz="1600" baseline="-25000" dirty="0"/>
            </a:p>
          </p:txBody>
        </p:sp>
        <p:sp>
          <p:nvSpPr>
            <p:cNvPr id="12370" name="Text Box 234"/>
            <p:cNvSpPr txBox="1">
              <a:spLocks noChangeArrowheads="1"/>
            </p:cNvSpPr>
            <p:nvPr/>
          </p:nvSpPr>
          <p:spPr bwMode="auto">
            <a:xfrm>
              <a:off x="2599493" y="1588211"/>
              <a:ext cx="294521" cy="24622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 smtClean="0"/>
                <a:t>s</a:t>
              </a:r>
              <a:endParaRPr lang="nl-NL" sz="1600" dirty="0"/>
            </a:p>
          </p:txBody>
        </p:sp>
        <p:sp>
          <p:nvSpPr>
            <p:cNvPr id="12371" name="Text Box 249"/>
            <p:cNvSpPr txBox="1">
              <a:spLocks noChangeArrowheads="1"/>
            </p:cNvSpPr>
            <p:nvPr/>
          </p:nvSpPr>
          <p:spPr bwMode="auto">
            <a:xfrm>
              <a:off x="1192452" y="1196164"/>
              <a:ext cx="1845231" cy="260679"/>
            </a:xfrm>
            <a:prstGeom prst="rect">
              <a:avLst/>
            </a:prstGeom>
            <a:solidFill>
              <a:srgbClr val="FFCC99"/>
            </a:solidFill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>
                <a:spcBef>
                  <a:spcPct val="50000"/>
                </a:spcBef>
                <a:buFontTx/>
                <a:buNone/>
              </a:pPr>
              <a:r>
                <a:rPr lang="nl-NL" sz="1600" dirty="0" smtClean="0"/>
                <a:t>far, </a:t>
              </a:r>
              <a:r>
                <a:rPr lang="nl-NL" sz="1600" dirty="0" err="1" smtClean="0"/>
                <a:t>little</a:t>
              </a:r>
              <a:r>
                <a:rPr lang="nl-NL" sz="1600" dirty="0" smtClean="0"/>
                <a:t> effort</a:t>
              </a:r>
              <a:endParaRPr lang="nl-NL" sz="1600" dirty="0"/>
            </a:p>
          </p:txBody>
        </p:sp>
        <p:sp>
          <p:nvSpPr>
            <p:cNvPr id="124" name="Text Box 234"/>
            <p:cNvSpPr txBox="1">
              <a:spLocks noChangeArrowheads="1"/>
            </p:cNvSpPr>
            <p:nvPr/>
          </p:nvSpPr>
          <p:spPr bwMode="auto">
            <a:xfrm>
              <a:off x="2883278" y="1779185"/>
              <a:ext cx="294521" cy="24622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 smtClean="0"/>
                <a:t>W</a:t>
              </a:r>
              <a:endParaRPr lang="nl-NL" sz="1600" dirty="0"/>
            </a:p>
          </p:txBody>
        </p:sp>
        <p:sp>
          <p:nvSpPr>
            <p:cNvPr id="125" name="Oval 31"/>
            <p:cNvSpPr>
              <a:spLocks noChangeArrowheads="1"/>
            </p:cNvSpPr>
            <p:nvPr/>
          </p:nvSpPr>
          <p:spPr bwMode="auto">
            <a:xfrm>
              <a:off x="2838413" y="1899320"/>
              <a:ext cx="53697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26" name="Oval 31"/>
            <p:cNvSpPr>
              <a:spLocks noChangeArrowheads="1"/>
            </p:cNvSpPr>
            <p:nvPr/>
          </p:nvSpPr>
          <p:spPr bwMode="auto">
            <a:xfrm>
              <a:off x="592038" y="2483352"/>
              <a:ext cx="53697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27" name="Oval 31"/>
            <p:cNvSpPr>
              <a:spLocks noChangeArrowheads="1"/>
            </p:cNvSpPr>
            <p:nvPr/>
          </p:nvSpPr>
          <p:spPr bwMode="auto">
            <a:xfrm>
              <a:off x="369413" y="2257334"/>
              <a:ext cx="53697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37" name="Text Box 232"/>
            <p:cNvSpPr txBox="1">
              <a:spLocks noChangeArrowheads="1"/>
            </p:cNvSpPr>
            <p:nvPr/>
          </p:nvSpPr>
          <p:spPr bwMode="auto">
            <a:xfrm>
              <a:off x="323528" y="2283718"/>
              <a:ext cx="294521" cy="24622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 smtClean="0">
                  <a:sym typeface="Symbol"/>
                </a:rPr>
                <a:t></a:t>
              </a:r>
              <a:endParaRPr lang="nl-NL" sz="1600" dirty="0"/>
            </a:p>
          </p:txBody>
        </p:sp>
        <p:sp>
          <p:nvSpPr>
            <p:cNvPr id="138" name="Text Box 232"/>
            <p:cNvSpPr txBox="1">
              <a:spLocks noChangeArrowheads="1"/>
            </p:cNvSpPr>
            <p:nvPr/>
          </p:nvSpPr>
          <p:spPr bwMode="auto">
            <a:xfrm>
              <a:off x="467544" y="2427734"/>
              <a:ext cx="294521" cy="24622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 smtClean="0"/>
                <a:t>c</a:t>
              </a:r>
              <a:endParaRPr lang="nl-NL" sz="1600" dirty="0"/>
            </a:p>
          </p:txBody>
        </p:sp>
        <p:cxnSp>
          <p:nvCxnSpPr>
            <p:cNvPr id="149" name="AutoShape 39"/>
            <p:cNvCxnSpPr>
              <a:cxnSpLocks noChangeShapeType="1"/>
              <a:stCxn id="12353" idx="6"/>
              <a:endCxn id="12356" idx="1"/>
            </p:cNvCxnSpPr>
            <p:nvPr/>
          </p:nvCxnSpPr>
          <p:spPr bwMode="auto">
            <a:xfrm>
              <a:off x="1154232" y="1542304"/>
              <a:ext cx="1414569" cy="14811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285924" name="Groep 285923"/>
          <p:cNvGrpSpPr/>
          <p:nvPr/>
        </p:nvGrpSpPr>
        <p:grpSpPr>
          <a:xfrm>
            <a:off x="4297426" y="357180"/>
            <a:ext cx="2794854" cy="1809745"/>
            <a:chOff x="4297426" y="357180"/>
            <a:chExt cx="2794854" cy="1809745"/>
          </a:xfrm>
        </p:grpSpPr>
        <p:sp>
          <p:nvSpPr>
            <p:cNvPr id="173" name="Oval 17"/>
            <p:cNvSpPr>
              <a:spLocks noChangeArrowheads="1"/>
            </p:cNvSpPr>
            <p:nvPr/>
          </p:nvSpPr>
          <p:spPr bwMode="auto">
            <a:xfrm>
              <a:off x="4297426" y="413047"/>
              <a:ext cx="771287" cy="580546"/>
            </a:xfrm>
            <a:prstGeom prst="ellipse">
              <a:avLst/>
            </a:prstGeom>
            <a:solidFill>
              <a:srgbClr val="CCFFCC"/>
            </a:solidFill>
            <a:ln w="31750" algn="ctr">
              <a:solidFill>
                <a:srgbClr val="339966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74" name="Oval 18"/>
            <p:cNvSpPr>
              <a:spLocks noChangeArrowheads="1"/>
            </p:cNvSpPr>
            <p:nvPr/>
          </p:nvSpPr>
          <p:spPr bwMode="auto">
            <a:xfrm>
              <a:off x="4322978" y="1586379"/>
              <a:ext cx="769660" cy="580546"/>
            </a:xfrm>
            <a:prstGeom prst="ellipse">
              <a:avLst/>
            </a:prstGeom>
            <a:solidFill>
              <a:srgbClr val="FFFF99"/>
            </a:solidFill>
            <a:ln w="31750" algn="ctr">
              <a:solidFill>
                <a:srgbClr val="FFCC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75" name="Oval 19"/>
            <p:cNvSpPr>
              <a:spLocks noChangeArrowheads="1"/>
            </p:cNvSpPr>
            <p:nvPr/>
          </p:nvSpPr>
          <p:spPr bwMode="auto">
            <a:xfrm>
              <a:off x="5124276" y="836714"/>
              <a:ext cx="771287" cy="579286"/>
            </a:xfrm>
            <a:prstGeom prst="ellipse">
              <a:avLst/>
            </a:prstGeom>
            <a:solidFill>
              <a:srgbClr val="99CCFF"/>
            </a:solidFill>
            <a:ln w="31750" algn="ctr">
              <a:solidFill>
                <a:srgbClr val="3366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76" name="Oval 20"/>
            <p:cNvSpPr>
              <a:spLocks noChangeArrowheads="1"/>
            </p:cNvSpPr>
            <p:nvPr/>
          </p:nvSpPr>
          <p:spPr bwMode="auto">
            <a:xfrm>
              <a:off x="6386220" y="770693"/>
              <a:ext cx="662780" cy="551308"/>
            </a:xfrm>
            <a:prstGeom prst="ellipse">
              <a:avLst/>
            </a:prstGeom>
            <a:solidFill>
              <a:srgbClr val="DADAFA"/>
            </a:solidFill>
            <a:ln w="31750" algn="ctr">
              <a:solidFill>
                <a:srgbClr val="C0C0C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77" name="Oval 21"/>
            <p:cNvSpPr>
              <a:spLocks noChangeArrowheads="1"/>
            </p:cNvSpPr>
            <p:nvPr/>
          </p:nvSpPr>
          <p:spPr bwMode="auto">
            <a:xfrm>
              <a:off x="4538249" y="812251"/>
              <a:ext cx="55324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78" name="Oval 22"/>
            <p:cNvSpPr>
              <a:spLocks noChangeArrowheads="1"/>
            </p:cNvSpPr>
            <p:nvPr/>
          </p:nvSpPr>
          <p:spPr bwMode="auto">
            <a:xfrm>
              <a:off x="4686324" y="469716"/>
              <a:ext cx="53697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79" name="Oval 24"/>
            <p:cNvSpPr>
              <a:spLocks noChangeArrowheads="1"/>
            </p:cNvSpPr>
            <p:nvPr/>
          </p:nvSpPr>
          <p:spPr bwMode="auto">
            <a:xfrm>
              <a:off x="4707808" y="1844058"/>
              <a:ext cx="55324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80" name="Oval 31"/>
            <p:cNvSpPr>
              <a:spLocks noChangeArrowheads="1"/>
            </p:cNvSpPr>
            <p:nvPr/>
          </p:nvSpPr>
          <p:spPr bwMode="auto">
            <a:xfrm>
              <a:off x="6663357" y="904181"/>
              <a:ext cx="53697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81" name="Oval 34"/>
            <p:cNvSpPr>
              <a:spLocks noChangeArrowheads="1"/>
            </p:cNvSpPr>
            <p:nvPr/>
          </p:nvSpPr>
          <p:spPr bwMode="auto">
            <a:xfrm>
              <a:off x="5563378" y="992333"/>
              <a:ext cx="53697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cxnSp>
          <p:nvCxnSpPr>
            <p:cNvPr id="182" name="AutoShape 39"/>
            <p:cNvCxnSpPr>
              <a:cxnSpLocks noChangeShapeType="1"/>
              <a:stCxn id="173" idx="5"/>
              <a:endCxn id="175" idx="1"/>
            </p:cNvCxnSpPr>
            <p:nvPr/>
          </p:nvCxnSpPr>
          <p:spPr bwMode="auto">
            <a:xfrm>
              <a:off x="4955761" y="908574"/>
              <a:ext cx="281467" cy="12974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183" name="AutoShape 40"/>
            <p:cNvCxnSpPr>
              <a:cxnSpLocks noChangeShapeType="1"/>
              <a:stCxn id="174" idx="7"/>
              <a:endCxn id="175" idx="3"/>
            </p:cNvCxnSpPr>
            <p:nvPr/>
          </p:nvCxnSpPr>
          <p:spPr bwMode="auto">
            <a:xfrm flipV="1">
              <a:off x="4979924" y="1331166"/>
              <a:ext cx="257304" cy="340232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184" name="AutoShape 52"/>
            <p:cNvCxnSpPr>
              <a:cxnSpLocks noChangeShapeType="1"/>
              <a:stCxn id="175" idx="6"/>
              <a:endCxn id="176" idx="2"/>
            </p:cNvCxnSpPr>
            <p:nvPr/>
          </p:nvCxnSpPr>
          <p:spPr bwMode="auto">
            <a:xfrm flipV="1">
              <a:off x="5895563" y="1046347"/>
              <a:ext cx="490657" cy="8001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sp>
          <p:nvSpPr>
            <p:cNvPr id="185" name="Text Box 230"/>
            <p:cNvSpPr txBox="1">
              <a:spLocks noChangeArrowheads="1"/>
            </p:cNvSpPr>
            <p:nvPr/>
          </p:nvSpPr>
          <p:spPr bwMode="auto">
            <a:xfrm>
              <a:off x="4567956" y="387598"/>
              <a:ext cx="174109" cy="24622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/>
                <a:t>s</a:t>
              </a:r>
            </a:p>
          </p:txBody>
        </p:sp>
        <p:sp>
          <p:nvSpPr>
            <p:cNvPr id="186" name="Text Box 231"/>
            <p:cNvSpPr txBox="1">
              <a:spLocks noChangeArrowheads="1"/>
            </p:cNvSpPr>
            <p:nvPr/>
          </p:nvSpPr>
          <p:spPr bwMode="auto">
            <a:xfrm>
              <a:off x="4431783" y="580638"/>
              <a:ext cx="166266" cy="24622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 smtClean="0"/>
                <a:t>v</a:t>
              </a:r>
              <a:endParaRPr lang="nl-NL" sz="1600" dirty="0"/>
            </a:p>
          </p:txBody>
        </p:sp>
        <p:sp>
          <p:nvSpPr>
            <p:cNvPr id="187" name="Text Box 232"/>
            <p:cNvSpPr txBox="1">
              <a:spLocks noChangeArrowheads="1"/>
            </p:cNvSpPr>
            <p:nvPr/>
          </p:nvSpPr>
          <p:spPr bwMode="auto">
            <a:xfrm>
              <a:off x="4395354" y="1615973"/>
              <a:ext cx="294521" cy="260679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/>
                <a:t>A</a:t>
              </a:r>
            </a:p>
          </p:txBody>
        </p:sp>
        <p:sp>
          <p:nvSpPr>
            <p:cNvPr id="188" name="Text Box 233"/>
            <p:cNvSpPr txBox="1">
              <a:spLocks noChangeArrowheads="1"/>
            </p:cNvSpPr>
            <p:nvPr/>
          </p:nvSpPr>
          <p:spPr bwMode="auto">
            <a:xfrm>
              <a:off x="5397405" y="991074"/>
              <a:ext cx="294521" cy="24622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 err="1" smtClean="0"/>
                <a:t>F</a:t>
              </a:r>
              <a:r>
                <a:rPr lang="nl-NL" sz="1600" baseline="-25000" dirty="0" err="1" smtClean="0"/>
                <a:t>w</a:t>
              </a:r>
              <a:endParaRPr lang="nl-NL" sz="1600" baseline="-25000" dirty="0"/>
            </a:p>
          </p:txBody>
        </p:sp>
        <p:sp>
          <p:nvSpPr>
            <p:cNvPr id="189" name="Text Box 234"/>
            <p:cNvSpPr txBox="1">
              <a:spLocks noChangeArrowheads="1"/>
            </p:cNvSpPr>
            <p:nvPr/>
          </p:nvSpPr>
          <p:spPr bwMode="auto">
            <a:xfrm>
              <a:off x="6513974" y="749227"/>
              <a:ext cx="294521" cy="24622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/>
                <a:t>t</a:t>
              </a:r>
            </a:p>
          </p:txBody>
        </p:sp>
        <p:sp>
          <p:nvSpPr>
            <p:cNvPr id="190" name="Text Box 249"/>
            <p:cNvSpPr txBox="1">
              <a:spLocks noChangeArrowheads="1"/>
            </p:cNvSpPr>
            <p:nvPr/>
          </p:nvSpPr>
          <p:spPr bwMode="auto">
            <a:xfrm>
              <a:off x="5106933" y="357180"/>
              <a:ext cx="1845231" cy="246221"/>
            </a:xfrm>
            <a:prstGeom prst="rect">
              <a:avLst/>
            </a:prstGeom>
            <a:solidFill>
              <a:srgbClr val="FFCC99"/>
            </a:solidFill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>
                <a:spcBef>
                  <a:spcPct val="50000"/>
                </a:spcBef>
                <a:buFontTx/>
                <a:buNone/>
              </a:pPr>
              <a:r>
                <a:rPr lang="nl-NL" sz="1600" dirty="0" err="1" smtClean="0"/>
                <a:t>little</a:t>
              </a:r>
              <a:r>
                <a:rPr lang="nl-NL" sz="1600" dirty="0" smtClean="0"/>
                <a:t> effort, brief</a:t>
              </a:r>
              <a:endParaRPr lang="nl-NL" sz="1600" dirty="0"/>
            </a:p>
          </p:txBody>
        </p:sp>
        <p:sp>
          <p:nvSpPr>
            <p:cNvPr id="191" name="Text Box 234"/>
            <p:cNvSpPr txBox="1">
              <a:spLocks noChangeArrowheads="1"/>
            </p:cNvSpPr>
            <p:nvPr/>
          </p:nvSpPr>
          <p:spPr bwMode="auto">
            <a:xfrm>
              <a:off x="6797759" y="940201"/>
              <a:ext cx="294521" cy="24622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 smtClean="0"/>
                <a:t>W</a:t>
              </a:r>
              <a:endParaRPr lang="nl-NL" sz="1600" dirty="0"/>
            </a:p>
          </p:txBody>
        </p:sp>
        <p:sp>
          <p:nvSpPr>
            <p:cNvPr id="192" name="Oval 31"/>
            <p:cNvSpPr>
              <a:spLocks noChangeArrowheads="1"/>
            </p:cNvSpPr>
            <p:nvPr/>
          </p:nvSpPr>
          <p:spPr bwMode="auto">
            <a:xfrm>
              <a:off x="6752894" y="1060336"/>
              <a:ext cx="53697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93" name="Oval 31"/>
            <p:cNvSpPr>
              <a:spLocks noChangeArrowheads="1"/>
            </p:cNvSpPr>
            <p:nvPr/>
          </p:nvSpPr>
          <p:spPr bwMode="auto">
            <a:xfrm>
              <a:off x="4807880" y="1959623"/>
              <a:ext cx="53697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94" name="Oval 31"/>
            <p:cNvSpPr>
              <a:spLocks noChangeArrowheads="1"/>
            </p:cNvSpPr>
            <p:nvPr/>
          </p:nvSpPr>
          <p:spPr bwMode="auto">
            <a:xfrm>
              <a:off x="4585255" y="1733605"/>
              <a:ext cx="53697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95" name="Text Box 232"/>
            <p:cNvSpPr txBox="1">
              <a:spLocks noChangeArrowheads="1"/>
            </p:cNvSpPr>
            <p:nvPr/>
          </p:nvSpPr>
          <p:spPr bwMode="auto">
            <a:xfrm>
              <a:off x="4539370" y="1759989"/>
              <a:ext cx="294521" cy="24622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 smtClean="0">
                  <a:sym typeface="Symbol"/>
                </a:rPr>
                <a:t></a:t>
              </a:r>
              <a:endParaRPr lang="nl-NL" sz="1600" dirty="0"/>
            </a:p>
          </p:txBody>
        </p:sp>
        <p:sp>
          <p:nvSpPr>
            <p:cNvPr id="196" name="Text Box 232"/>
            <p:cNvSpPr txBox="1">
              <a:spLocks noChangeArrowheads="1"/>
            </p:cNvSpPr>
            <p:nvPr/>
          </p:nvSpPr>
          <p:spPr bwMode="auto">
            <a:xfrm>
              <a:off x="4683386" y="1904005"/>
              <a:ext cx="294521" cy="24622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 smtClean="0"/>
                <a:t>c</a:t>
              </a:r>
              <a:endParaRPr lang="nl-NL" sz="1600" dirty="0"/>
            </a:p>
          </p:txBody>
        </p:sp>
        <p:cxnSp>
          <p:nvCxnSpPr>
            <p:cNvPr id="197" name="AutoShape 39"/>
            <p:cNvCxnSpPr>
              <a:cxnSpLocks noChangeShapeType="1"/>
              <a:stCxn id="173" idx="6"/>
              <a:endCxn id="176" idx="1"/>
            </p:cNvCxnSpPr>
            <p:nvPr/>
          </p:nvCxnSpPr>
          <p:spPr bwMode="auto">
            <a:xfrm>
              <a:off x="5068713" y="703320"/>
              <a:ext cx="1414569" cy="14811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285926" name="Groep 285925"/>
          <p:cNvGrpSpPr/>
          <p:nvPr/>
        </p:nvGrpSpPr>
        <p:grpSpPr>
          <a:xfrm>
            <a:off x="874802" y="3093484"/>
            <a:ext cx="2807421" cy="1643700"/>
            <a:chOff x="874802" y="3093484"/>
            <a:chExt cx="2807421" cy="1643700"/>
          </a:xfrm>
        </p:grpSpPr>
        <p:sp>
          <p:nvSpPr>
            <p:cNvPr id="198" name="Oval 17"/>
            <p:cNvSpPr>
              <a:spLocks noChangeArrowheads="1"/>
            </p:cNvSpPr>
            <p:nvPr/>
          </p:nvSpPr>
          <p:spPr bwMode="auto">
            <a:xfrm>
              <a:off x="887369" y="3149351"/>
              <a:ext cx="771287" cy="580546"/>
            </a:xfrm>
            <a:prstGeom prst="ellipse">
              <a:avLst/>
            </a:prstGeom>
            <a:solidFill>
              <a:srgbClr val="CCFFCC"/>
            </a:solidFill>
            <a:ln w="31750" algn="ctr">
              <a:solidFill>
                <a:srgbClr val="339966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99" name="Oval 18"/>
            <p:cNvSpPr>
              <a:spLocks noChangeArrowheads="1"/>
            </p:cNvSpPr>
            <p:nvPr/>
          </p:nvSpPr>
          <p:spPr bwMode="auto">
            <a:xfrm>
              <a:off x="874802" y="4156638"/>
              <a:ext cx="769660" cy="580546"/>
            </a:xfrm>
            <a:prstGeom prst="ellipse">
              <a:avLst/>
            </a:prstGeom>
            <a:solidFill>
              <a:srgbClr val="FFFF99"/>
            </a:solidFill>
            <a:ln w="31750" algn="ctr">
              <a:solidFill>
                <a:srgbClr val="FFCC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200" name="Oval 19"/>
            <p:cNvSpPr>
              <a:spLocks noChangeArrowheads="1"/>
            </p:cNvSpPr>
            <p:nvPr/>
          </p:nvSpPr>
          <p:spPr bwMode="auto">
            <a:xfrm>
              <a:off x="1714219" y="3573018"/>
              <a:ext cx="771287" cy="579286"/>
            </a:xfrm>
            <a:prstGeom prst="ellipse">
              <a:avLst/>
            </a:prstGeom>
            <a:solidFill>
              <a:srgbClr val="99CCFF"/>
            </a:solidFill>
            <a:ln w="31750" algn="ctr">
              <a:solidFill>
                <a:srgbClr val="3366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201" name="Oval 20"/>
            <p:cNvSpPr>
              <a:spLocks noChangeArrowheads="1"/>
            </p:cNvSpPr>
            <p:nvPr/>
          </p:nvSpPr>
          <p:spPr bwMode="auto">
            <a:xfrm>
              <a:off x="2976163" y="3506997"/>
              <a:ext cx="662780" cy="551308"/>
            </a:xfrm>
            <a:prstGeom prst="ellipse">
              <a:avLst/>
            </a:prstGeom>
            <a:solidFill>
              <a:srgbClr val="DADAFA"/>
            </a:solidFill>
            <a:ln w="31750" algn="ctr">
              <a:solidFill>
                <a:srgbClr val="C0C0C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202" name="Oval 21"/>
            <p:cNvSpPr>
              <a:spLocks noChangeArrowheads="1"/>
            </p:cNvSpPr>
            <p:nvPr/>
          </p:nvSpPr>
          <p:spPr bwMode="auto">
            <a:xfrm>
              <a:off x="1128192" y="3548555"/>
              <a:ext cx="55324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205" name="Oval 31"/>
            <p:cNvSpPr>
              <a:spLocks noChangeArrowheads="1"/>
            </p:cNvSpPr>
            <p:nvPr/>
          </p:nvSpPr>
          <p:spPr bwMode="auto">
            <a:xfrm>
              <a:off x="3253300" y="3640485"/>
              <a:ext cx="53697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cxnSp>
          <p:nvCxnSpPr>
            <p:cNvPr id="207" name="AutoShape 39"/>
            <p:cNvCxnSpPr>
              <a:cxnSpLocks noChangeShapeType="1"/>
              <a:stCxn id="198" idx="5"/>
              <a:endCxn id="200" idx="1"/>
            </p:cNvCxnSpPr>
            <p:nvPr/>
          </p:nvCxnSpPr>
          <p:spPr bwMode="auto">
            <a:xfrm>
              <a:off x="1545704" y="3644878"/>
              <a:ext cx="281467" cy="12974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208" name="AutoShape 40"/>
            <p:cNvCxnSpPr>
              <a:cxnSpLocks noChangeShapeType="1"/>
              <a:stCxn id="199" idx="7"/>
              <a:endCxn id="200" idx="3"/>
            </p:cNvCxnSpPr>
            <p:nvPr/>
          </p:nvCxnSpPr>
          <p:spPr bwMode="auto">
            <a:xfrm flipV="1">
              <a:off x="1531748" y="4067470"/>
              <a:ext cx="295423" cy="174187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209" name="AutoShape 52"/>
            <p:cNvCxnSpPr>
              <a:cxnSpLocks noChangeShapeType="1"/>
              <a:stCxn id="200" idx="6"/>
              <a:endCxn id="201" idx="2"/>
            </p:cNvCxnSpPr>
            <p:nvPr/>
          </p:nvCxnSpPr>
          <p:spPr bwMode="auto">
            <a:xfrm flipV="1">
              <a:off x="2485506" y="3782651"/>
              <a:ext cx="490657" cy="8001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sp>
          <p:nvSpPr>
            <p:cNvPr id="211" name="Text Box 231"/>
            <p:cNvSpPr txBox="1">
              <a:spLocks noChangeArrowheads="1"/>
            </p:cNvSpPr>
            <p:nvPr/>
          </p:nvSpPr>
          <p:spPr bwMode="auto">
            <a:xfrm>
              <a:off x="1021726" y="3316942"/>
              <a:ext cx="166266" cy="24622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 smtClean="0"/>
                <a:t>v</a:t>
              </a:r>
              <a:endParaRPr lang="nl-NL" sz="1600" dirty="0"/>
            </a:p>
          </p:txBody>
        </p:sp>
        <p:sp>
          <p:nvSpPr>
            <p:cNvPr id="214" name="Text Box 234"/>
            <p:cNvSpPr txBox="1">
              <a:spLocks noChangeArrowheads="1"/>
            </p:cNvSpPr>
            <p:nvPr/>
          </p:nvSpPr>
          <p:spPr bwMode="auto">
            <a:xfrm>
              <a:off x="3131840" y="3549665"/>
              <a:ext cx="294521" cy="24622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/>
                <a:t>t</a:t>
              </a:r>
            </a:p>
          </p:txBody>
        </p:sp>
        <p:sp>
          <p:nvSpPr>
            <p:cNvPr id="215" name="Text Box 249"/>
            <p:cNvSpPr txBox="1">
              <a:spLocks noChangeArrowheads="1"/>
            </p:cNvSpPr>
            <p:nvPr/>
          </p:nvSpPr>
          <p:spPr bwMode="auto">
            <a:xfrm>
              <a:off x="1696876" y="3093484"/>
              <a:ext cx="1845231" cy="246221"/>
            </a:xfrm>
            <a:prstGeom prst="rect">
              <a:avLst/>
            </a:prstGeom>
            <a:solidFill>
              <a:srgbClr val="FFCC99"/>
            </a:solidFill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>
                <a:spcBef>
                  <a:spcPct val="50000"/>
                </a:spcBef>
                <a:buFontTx/>
                <a:buNone/>
              </a:pPr>
              <a:r>
                <a:rPr lang="nl-NL" sz="1600" dirty="0" smtClean="0"/>
                <a:t>brief, far</a:t>
              </a:r>
              <a:endParaRPr lang="nl-NL" sz="1600" dirty="0"/>
            </a:p>
          </p:txBody>
        </p:sp>
        <p:sp>
          <p:nvSpPr>
            <p:cNvPr id="216" name="Text Box 234"/>
            <p:cNvSpPr txBox="1">
              <a:spLocks noChangeArrowheads="1"/>
            </p:cNvSpPr>
            <p:nvPr/>
          </p:nvSpPr>
          <p:spPr bwMode="auto">
            <a:xfrm>
              <a:off x="3387702" y="3676505"/>
              <a:ext cx="294521" cy="24622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/>
                <a:t>s</a:t>
              </a:r>
            </a:p>
          </p:txBody>
        </p:sp>
        <p:sp>
          <p:nvSpPr>
            <p:cNvPr id="217" name="Oval 31"/>
            <p:cNvSpPr>
              <a:spLocks noChangeArrowheads="1"/>
            </p:cNvSpPr>
            <p:nvPr/>
          </p:nvSpPr>
          <p:spPr bwMode="auto">
            <a:xfrm>
              <a:off x="3342837" y="3796640"/>
              <a:ext cx="53697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cxnSp>
          <p:nvCxnSpPr>
            <p:cNvPr id="222" name="AutoShape 39"/>
            <p:cNvCxnSpPr>
              <a:cxnSpLocks noChangeShapeType="1"/>
              <a:stCxn id="198" idx="6"/>
              <a:endCxn id="201" idx="1"/>
            </p:cNvCxnSpPr>
            <p:nvPr/>
          </p:nvCxnSpPr>
          <p:spPr bwMode="auto">
            <a:xfrm>
              <a:off x="1658656" y="3439624"/>
              <a:ext cx="1414569" cy="14811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sp>
          <p:nvSpPr>
            <p:cNvPr id="223" name="Text Box 234"/>
            <p:cNvSpPr txBox="1">
              <a:spLocks noChangeArrowheads="1"/>
            </p:cNvSpPr>
            <p:nvPr/>
          </p:nvSpPr>
          <p:spPr bwMode="auto">
            <a:xfrm>
              <a:off x="1187624" y="3147814"/>
              <a:ext cx="294521" cy="24622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/>
                <a:t>s</a:t>
              </a:r>
            </a:p>
          </p:txBody>
        </p:sp>
        <p:sp>
          <p:nvSpPr>
            <p:cNvPr id="224" name="Oval 31"/>
            <p:cNvSpPr>
              <a:spLocks noChangeArrowheads="1"/>
            </p:cNvSpPr>
            <p:nvPr/>
          </p:nvSpPr>
          <p:spPr bwMode="auto">
            <a:xfrm>
              <a:off x="1259632" y="3291830"/>
              <a:ext cx="53697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</p:grpSp>
      <p:sp>
        <p:nvSpPr>
          <p:cNvPr id="75" name="Tekstvak 74"/>
          <p:cNvSpPr txBox="1"/>
          <p:nvPr/>
        </p:nvSpPr>
        <p:spPr>
          <a:xfrm>
            <a:off x="3707904" y="2935853"/>
            <a:ext cx="4680520" cy="1938992"/>
          </a:xfrm>
          <a:prstGeom prst="rect">
            <a:avLst/>
          </a:prstGeom>
          <a:blipFill dpi="0" rotWithShape="1">
            <a:blip r:embed="rId4" cstate="print">
              <a:alphaModFix amt="59000"/>
            </a:blip>
            <a:srcRect/>
            <a:stretch>
              <a:fillRect/>
            </a:stretch>
          </a:blipFill>
          <a:ln w="127000">
            <a:solidFill>
              <a:schemeClr val="bg2">
                <a:lumMod val="75000"/>
              </a:schemeClr>
            </a:solidFill>
          </a:ln>
          <a:effectLst>
            <a:outerShdw blurRad="368300" dist="330200" dir="3300000" sx="102000" sy="102000" algn="ctr" rotWithShape="0">
              <a:srgbClr val="000000">
                <a:alpha val="60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nl-N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something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strange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the ‘brief, far’ model.</a:t>
            </a:r>
          </a:p>
          <a:p>
            <a:endParaRPr lang="nl-NL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Tekstvak 75"/>
          <p:cNvSpPr txBox="1"/>
          <p:nvPr/>
        </p:nvSpPr>
        <p:spPr>
          <a:xfrm>
            <a:off x="5141802" y="2727097"/>
            <a:ext cx="1878470" cy="461665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38000">
                <a:schemeClr val="bg2">
                  <a:lumMod val="90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1"/>
          </a:gradFill>
          <a:effectLst>
            <a:outerShdw blurRad="508000" dist="152400" dir="4500000" sx="88000" sy="88000" algn="ctr" rotWithShape="0">
              <a:srgbClr val="000000">
                <a:alpha val="54000"/>
              </a:srgbClr>
            </a:outerShdw>
          </a:effectLst>
          <a:scene3d>
            <a:camera prst="obliqueTopLef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727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233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234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5925" name="Groep 285924"/>
          <p:cNvGrpSpPr/>
          <p:nvPr/>
        </p:nvGrpSpPr>
        <p:grpSpPr>
          <a:xfrm>
            <a:off x="107136" y="1196164"/>
            <a:ext cx="3070663" cy="1494490"/>
            <a:chOff x="107136" y="1196164"/>
            <a:chExt cx="3070663" cy="1494490"/>
          </a:xfrm>
        </p:grpSpPr>
        <p:sp>
          <p:nvSpPr>
            <p:cNvPr id="12353" name="Oval 17"/>
            <p:cNvSpPr>
              <a:spLocks noChangeArrowheads="1"/>
            </p:cNvSpPr>
            <p:nvPr/>
          </p:nvSpPr>
          <p:spPr bwMode="auto">
            <a:xfrm>
              <a:off x="382945" y="1252031"/>
              <a:ext cx="771287" cy="580546"/>
            </a:xfrm>
            <a:prstGeom prst="ellipse">
              <a:avLst/>
            </a:prstGeom>
            <a:solidFill>
              <a:srgbClr val="CCFFCC"/>
            </a:solidFill>
            <a:ln w="31750" algn="ctr">
              <a:solidFill>
                <a:srgbClr val="339966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2354" name="Oval 18"/>
            <p:cNvSpPr>
              <a:spLocks noChangeArrowheads="1"/>
            </p:cNvSpPr>
            <p:nvPr/>
          </p:nvSpPr>
          <p:spPr bwMode="auto">
            <a:xfrm>
              <a:off x="107136" y="2110108"/>
              <a:ext cx="769660" cy="580546"/>
            </a:xfrm>
            <a:prstGeom prst="ellipse">
              <a:avLst/>
            </a:prstGeom>
            <a:solidFill>
              <a:srgbClr val="FFFF99"/>
            </a:solidFill>
            <a:ln w="31750" algn="ctr">
              <a:solidFill>
                <a:srgbClr val="FFCC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2355" name="Oval 19"/>
            <p:cNvSpPr>
              <a:spLocks noChangeArrowheads="1"/>
            </p:cNvSpPr>
            <p:nvPr/>
          </p:nvSpPr>
          <p:spPr bwMode="auto">
            <a:xfrm>
              <a:off x="1209795" y="1675698"/>
              <a:ext cx="771287" cy="579286"/>
            </a:xfrm>
            <a:prstGeom prst="ellipse">
              <a:avLst/>
            </a:prstGeom>
            <a:solidFill>
              <a:srgbClr val="99CCFF"/>
            </a:solidFill>
            <a:ln w="31750" algn="ctr">
              <a:solidFill>
                <a:srgbClr val="3366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2356" name="Oval 20"/>
            <p:cNvSpPr>
              <a:spLocks noChangeArrowheads="1"/>
            </p:cNvSpPr>
            <p:nvPr/>
          </p:nvSpPr>
          <p:spPr bwMode="auto">
            <a:xfrm>
              <a:off x="2471739" y="1609677"/>
              <a:ext cx="662780" cy="551308"/>
            </a:xfrm>
            <a:prstGeom prst="ellipse">
              <a:avLst/>
            </a:prstGeom>
            <a:solidFill>
              <a:srgbClr val="DADAFA"/>
            </a:solidFill>
            <a:ln w="31750" algn="ctr">
              <a:solidFill>
                <a:srgbClr val="C0C0C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2357" name="Oval 21"/>
            <p:cNvSpPr>
              <a:spLocks noChangeArrowheads="1"/>
            </p:cNvSpPr>
            <p:nvPr/>
          </p:nvSpPr>
          <p:spPr bwMode="auto">
            <a:xfrm>
              <a:off x="623768" y="1651235"/>
              <a:ext cx="55324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2358" name="Oval 22"/>
            <p:cNvSpPr>
              <a:spLocks noChangeArrowheads="1"/>
            </p:cNvSpPr>
            <p:nvPr/>
          </p:nvSpPr>
          <p:spPr bwMode="auto">
            <a:xfrm>
              <a:off x="771843" y="1308700"/>
              <a:ext cx="53697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2359" name="Oval 24"/>
            <p:cNvSpPr>
              <a:spLocks noChangeArrowheads="1"/>
            </p:cNvSpPr>
            <p:nvPr/>
          </p:nvSpPr>
          <p:spPr bwMode="auto">
            <a:xfrm>
              <a:off x="491966" y="2367787"/>
              <a:ext cx="55324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2360" name="Oval 31"/>
            <p:cNvSpPr>
              <a:spLocks noChangeArrowheads="1"/>
            </p:cNvSpPr>
            <p:nvPr/>
          </p:nvSpPr>
          <p:spPr bwMode="auto">
            <a:xfrm>
              <a:off x="2748876" y="1743165"/>
              <a:ext cx="53697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2361" name="Oval 34"/>
            <p:cNvSpPr>
              <a:spLocks noChangeArrowheads="1"/>
            </p:cNvSpPr>
            <p:nvPr/>
          </p:nvSpPr>
          <p:spPr bwMode="auto">
            <a:xfrm>
              <a:off x="1648897" y="1831317"/>
              <a:ext cx="53697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cxnSp>
          <p:nvCxnSpPr>
            <p:cNvPr id="12362" name="AutoShape 39"/>
            <p:cNvCxnSpPr>
              <a:cxnSpLocks noChangeShapeType="1"/>
              <a:stCxn id="12353" idx="5"/>
              <a:endCxn id="12355" idx="1"/>
            </p:cNvCxnSpPr>
            <p:nvPr/>
          </p:nvCxnSpPr>
          <p:spPr bwMode="auto">
            <a:xfrm>
              <a:off x="1041280" y="1747558"/>
              <a:ext cx="281467" cy="12974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12363" name="AutoShape 40"/>
            <p:cNvCxnSpPr>
              <a:cxnSpLocks noChangeShapeType="1"/>
              <a:stCxn id="12354" idx="7"/>
              <a:endCxn id="12355" idx="3"/>
            </p:cNvCxnSpPr>
            <p:nvPr/>
          </p:nvCxnSpPr>
          <p:spPr bwMode="auto">
            <a:xfrm flipV="1">
              <a:off x="764082" y="2170150"/>
              <a:ext cx="558665" cy="24977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12364" name="AutoShape 52"/>
            <p:cNvCxnSpPr>
              <a:cxnSpLocks noChangeShapeType="1"/>
              <a:stCxn id="12355" idx="6"/>
              <a:endCxn id="12356" idx="2"/>
            </p:cNvCxnSpPr>
            <p:nvPr/>
          </p:nvCxnSpPr>
          <p:spPr bwMode="auto">
            <a:xfrm flipV="1">
              <a:off x="1981082" y="1885331"/>
              <a:ext cx="490657" cy="8001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sp>
          <p:nvSpPr>
            <p:cNvPr id="12366" name="Text Box 230"/>
            <p:cNvSpPr txBox="1">
              <a:spLocks noChangeArrowheads="1"/>
            </p:cNvSpPr>
            <p:nvPr/>
          </p:nvSpPr>
          <p:spPr bwMode="auto">
            <a:xfrm>
              <a:off x="653475" y="1226582"/>
              <a:ext cx="174109" cy="24622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 smtClean="0"/>
                <a:t>t</a:t>
              </a:r>
              <a:endParaRPr lang="nl-NL" sz="1600" dirty="0"/>
            </a:p>
          </p:txBody>
        </p:sp>
        <p:sp>
          <p:nvSpPr>
            <p:cNvPr id="12367" name="Text Box 231"/>
            <p:cNvSpPr txBox="1">
              <a:spLocks noChangeArrowheads="1"/>
            </p:cNvSpPr>
            <p:nvPr/>
          </p:nvSpPr>
          <p:spPr bwMode="auto">
            <a:xfrm>
              <a:off x="517302" y="1419622"/>
              <a:ext cx="166266" cy="24622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 smtClean="0"/>
                <a:t>v</a:t>
              </a:r>
              <a:endParaRPr lang="nl-NL" sz="1600" dirty="0"/>
            </a:p>
          </p:txBody>
        </p:sp>
        <p:sp>
          <p:nvSpPr>
            <p:cNvPr id="12368" name="Text Box 232"/>
            <p:cNvSpPr txBox="1">
              <a:spLocks noChangeArrowheads="1"/>
            </p:cNvSpPr>
            <p:nvPr/>
          </p:nvSpPr>
          <p:spPr bwMode="auto">
            <a:xfrm>
              <a:off x="179512" y="2139702"/>
              <a:ext cx="294521" cy="260679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/>
                <a:t>A</a:t>
              </a:r>
            </a:p>
          </p:txBody>
        </p:sp>
        <p:sp>
          <p:nvSpPr>
            <p:cNvPr id="12369" name="Text Box 233"/>
            <p:cNvSpPr txBox="1">
              <a:spLocks noChangeArrowheads="1"/>
            </p:cNvSpPr>
            <p:nvPr/>
          </p:nvSpPr>
          <p:spPr bwMode="auto">
            <a:xfrm>
              <a:off x="1482924" y="1830058"/>
              <a:ext cx="294521" cy="24622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 err="1" smtClean="0"/>
                <a:t>F</a:t>
              </a:r>
              <a:r>
                <a:rPr lang="nl-NL" sz="1600" baseline="-25000" dirty="0" err="1" smtClean="0"/>
                <a:t>w</a:t>
              </a:r>
              <a:endParaRPr lang="nl-NL" sz="1600" baseline="-25000" dirty="0"/>
            </a:p>
          </p:txBody>
        </p:sp>
        <p:sp>
          <p:nvSpPr>
            <p:cNvPr id="12370" name="Text Box 234"/>
            <p:cNvSpPr txBox="1">
              <a:spLocks noChangeArrowheads="1"/>
            </p:cNvSpPr>
            <p:nvPr/>
          </p:nvSpPr>
          <p:spPr bwMode="auto">
            <a:xfrm>
              <a:off x="2599493" y="1588211"/>
              <a:ext cx="294521" cy="24622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 smtClean="0"/>
                <a:t>s</a:t>
              </a:r>
              <a:endParaRPr lang="nl-NL" sz="1600" dirty="0"/>
            </a:p>
          </p:txBody>
        </p:sp>
        <p:sp>
          <p:nvSpPr>
            <p:cNvPr id="12371" name="Text Box 249"/>
            <p:cNvSpPr txBox="1">
              <a:spLocks noChangeArrowheads="1"/>
            </p:cNvSpPr>
            <p:nvPr/>
          </p:nvSpPr>
          <p:spPr bwMode="auto">
            <a:xfrm>
              <a:off x="1192452" y="1196164"/>
              <a:ext cx="1845231" cy="260679"/>
            </a:xfrm>
            <a:prstGeom prst="rect">
              <a:avLst/>
            </a:prstGeom>
            <a:solidFill>
              <a:srgbClr val="FFCC99"/>
            </a:solidFill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>
                <a:spcBef>
                  <a:spcPct val="50000"/>
                </a:spcBef>
                <a:buFontTx/>
                <a:buNone/>
              </a:pPr>
              <a:r>
                <a:rPr lang="nl-NL" sz="1600" dirty="0" smtClean="0"/>
                <a:t>far, </a:t>
              </a:r>
              <a:r>
                <a:rPr lang="nl-NL" sz="1600" dirty="0" err="1" smtClean="0"/>
                <a:t>little</a:t>
              </a:r>
              <a:r>
                <a:rPr lang="nl-NL" sz="1600" dirty="0" smtClean="0"/>
                <a:t> effort</a:t>
              </a:r>
              <a:endParaRPr lang="nl-NL" sz="1600" dirty="0"/>
            </a:p>
          </p:txBody>
        </p:sp>
        <p:sp>
          <p:nvSpPr>
            <p:cNvPr id="124" name="Text Box 234"/>
            <p:cNvSpPr txBox="1">
              <a:spLocks noChangeArrowheads="1"/>
            </p:cNvSpPr>
            <p:nvPr/>
          </p:nvSpPr>
          <p:spPr bwMode="auto">
            <a:xfrm>
              <a:off x="2883278" y="1779185"/>
              <a:ext cx="294521" cy="24622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 smtClean="0"/>
                <a:t>W</a:t>
              </a:r>
              <a:endParaRPr lang="nl-NL" sz="1600" dirty="0"/>
            </a:p>
          </p:txBody>
        </p:sp>
        <p:sp>
          <p:nvSpPr>
            <p:cNvPr id="125" name="Oval 31"/>
            <p:cNvSpPr>
              <a:spLocks noChangeArrowheads="1"/>
            </p:cNvSpPr>
            <p:nvPr/>
          </p:nvSpPr>
          <p:spPr bwMode="auto">
            <a:xfrm>
              <a:off x="2838413" y="1899320"/>
              <a:ext cx="53697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26" name="Oval 31"/>
            <p:cNvSpPr>
              <a:spLocks noChangeArrowheads="1"/>
            </p:cNvSpPr>
            <p:nvPr/>
          </p:nvSpPr>
          <p:spPr bwMode="auto">
            <a:xfrm>
              <a:off x="592038" y="2483352"/>
              <a:ext cx="53697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27" name="Oval 31"/>
            <p:cNvSpPr>
              <a:spLocks noChangeArrowheads="1"/>
            </p:cNvSpPr>
            <p:nvPr/>
          </p:nvSpPr>
          <p:spPr bwMode="auto">
            <a:xfrm>
              <a:off x="369413" y="2257334"/>
              <a:ext cx="53697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37" name="Text Box 232"/>
            <p:cNvSpPr txBox="1">
              <a:spLocks noChangeArrowheads="1"/>
            </p:cNvSpPr>
            <p:nvPr/>
          </p:nvSpPr>
          <p:spPr bwMode="auto">
            <a:xfrm>
              <a:off x="323528" y="2283718"/>
              <a:ext cx="294521" cy="24622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 smtClean="0">
                  <a:sym typeface="Symbol"/>
                </a:rPr>
                <a:t></a:t>
              </a:r>
              <a:endParaRPr lang="nl-NL" sz="1600" dirty="0"/>
            </a:p>
          </p:txBody>
        </p:sp>
        <p:sp>
          <p:nvSpPr>
            <p:cNvPr id="138" name="Text Box 232"/>
            <p:cNvSpPr txBox="1">
              <a:spLocks noChangeArrowheads="1"/>
            </p:cNvSpPr>
            <p:nvPr/>
          </p:nvSpPr>
          <p:spPr bwMode="auto">
            <a:xfrm>
              <a:off x="467544" y="2427734"/>
              <a:ext cx="294521" cy="24622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 smtClean="0"/>
                <a:t>c</a:t>
              </a:r>
              <a:endParaRPr lang="nl-NL" sz="1600" dirty="0"/>
            </a:p>
          </p:txBody>
        </p:sp>
        <p:cxnSp>
          <p:nvCxnSpPr>
            <p:cNvPr id="149" name="AutoShape 39"/>
            <p:cNvCxnSpPr>
              <a:cxnSpLocks noChangeShapeType="1"/>
              <a:stCxn id="12353" idx="6"/>
              <a:endCxn id="12356" idx="1"/>
            </p:cNvCxnSpPr>
            <p:nvPr/>
          </p:nvCxnSpPr>
          <p:spPr bwMode="auto">
            <a:xfrm>
              <a:off x="1154232" y="1542304"/>
              <a:ext cx="1414569" cy="14811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285924" name="Groep 285923"/>
          <p:cNvGrpSpPr/>
          <p:nvPr/>
        </p:nvGrpSpPr>
        <p:grpSpPr>
          <a:xfrm>
            <a:off x="4297426" y="357180"/>
            <a:ext cx="2794854" cy="1809745"/>
            <a:chOff x="4297426" y="357180"/>
            <a:chExt cx="2794854" cy="1809745"/>
          </a:xfrm>
        </p:grpSpPr>
        <p:sp>
          <p:nvSpPr>
            <p:cNvPr id="173" name="Oval 17"/>
            <p:cNvSpPr>
              <a:spLocks noChangeArrowheads="1"/>
            </p:cNvSpPr>
            <p:nvPr/>
          </p:nvSpPr>
          <p:spPr bwMode="auto">
            <a:xfrm>
              <a:off x="4297426" y="413047"/>
              <a:ext cx="771287" cy="580546"/>
            </a:xfrm>
            <a:prstGeom prst="ellipse">
              <a:avLst/>
            </a:prstGeom>
            <a:solidFill>
              <a:srgbClr val="CCFFCC"/>
            </a:solidFill>
            <a:ln w="31750" algn="ctr">
              <a:solidFill>
                <a:srgbClr val="339966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74" name="Oval 18"/>
            <p:cNvSpPr>
              <a:spLocks noChangeArrowheads="1"/>
            </p:cNvSpPr>
            <p:nvPr/>
          </p:nvSpPr>
          <p:spPr bwMode="auto">
            <a:xfrm>
              <a:off x="4322978" y="1586379"/>
              <a:ext cx="769660" cy="580546"/>
            </a:xfrm>
            <a:prstGeom prst="ellipse">
              <a:avLst/>
            </a:prstGeom>
            <a:solidFill>
              <a:srgbClr val="FFFF99"/>
            </a:solidFill>
            <a:ln w="31750" algn="ctr">
              <a:solidFill>
                <a:srgbClr val="FFCC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75" name="Oval 19"/>
            <p:cNvSpPr>
              <a:spLocks noChangeArrowheads="1"/>
            </p:cNvSpPr>
            <p:nvPr/>
          </p:nvSpPr>
          <p:spPr bwMode="auto">
            <a:xfrm>
              <a:off x="5124276" y="836714"/>
              <a:ext cx="771287" cy="579286"/>
            </a:xfrm>
            <a:prstGeom prst="ellipse">
              <a:avLst/>
            </a:prstGeom>
            <a:solidFill>
              <a:srgbClr val="99CCFF"/>
            </a:solidFill>
            <a:ln w="31750" algn="ctr">
              <a:solidFill>
                <a:srgbClr val="3366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76" name="Oval 20"/>
            <p:cNvSpPr>
              <a:spLocks noChangeArrowheads="1"/>
            </p:cNvSpPr>
            <p:nvPr/>
          </p:nvSpPr>
          <p:spPr bwMode="auto">
            <a:xfrm>
              <a:off x="6386220" y="770693"/>
              <a:ext cx="662780" cy="551308"/>
            </a:xfrm>
            <a:prstGeom prst="ellipse">
              <a:avLst/>
            </a:prstGeom>
            <a:solidFill>
              <a:srgbClr val="DADAFA"/>
            </a:solidFill>
            <a:ln w="31750" algn="ctr">
              <a:solidFill>
                <a:srgbClr val="C0C0C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77" name="Oval 21"/>
            <p:cNvSpPr>
              <a:spLocks noChangeArrowheads="1"/>
            </p:cNvSpPr>
            <p:nvPr/>
          </p:nvSpPr>
          <p:spPr bwMode="auto">
            <a:xfrm>
              <a:off x="4538249" y="812251"/>
              <a:ext cx="55324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78" name="Oval 22"/>
            <p:cNvSpPr>
              <a:spLocks noChangeArrowheads="1"/>
            </p:cNvSpPr>
            <p:nvPr/>
          </p:nvSpPr>
          <p:spPr bwMode="auto">
            <a:xfrm>
              <a:off x="4686324" y="469716"/>
              <a:ext cx="53697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79" name="Oval 24"/>
            <p:cNvSpPr>
              <a:spLocks noChangeArrowheads="1"/>
            </p:cNvSpPr>
            <p:nvPr/>
          </p:nvSpPr>
          <p:spPr bwMode="auto">
            <a:xfrm>
              <a:off x="4707808" y="1844058"/>
              <a:ext cx="55324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80" name="Oval 31"/>
            <p:cNvSpPr>
              <a:spLocks noChangeArrowheads="1"/>
            </p:cNvSpPr>
            <p:nvPr/>
          </p:nvSpPr>
          <p:spPr bwMode="auto">
            <a:xfrm>
              <a:off x="6663357" y="904181"/>
              <a:ext cx="53697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81" name="Oval 34"/>
            <p:cNvSpPr>
              <a:spLocks noChangeArrowheads="1"/>
            </p:cNvSpPr>
            <p:nvPr/>
          </p:nvSpPr>
          <p:spPr bwMode="auto">
            <a:xfrm>
              <a:off x="5563378" y="992333"/>
              <a:ext cx="53697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cxnSp>
          <p:nvCxnSpPr>
            <p:cNvPr id="182" name="AutoShape 39"/>
            <p:cNvCxnSpPr>
              <a:cxnSpLocks noChangeShapeType="1"/>
              <a:stCxn id="173" idx="5"/>
              <a:endCxn id="175" idx="1"/>
            </p:cNvCxnSpPr>
            <p:nvPr/>
          </p:nvCxnSpPr>
          <p:spPr bwMode="auto">
            <a:xfrm>
              <a:off x="4955761" y="908574"/>
              <a:ext cx="281467" cy="12974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183" name="AutoShape 40"/>
            <p:cNvCxnSpPr>
              <a:cxnSpLocks noChangeShapeType="1"/>
              <a:stCxn id="174" idx="7"/>
              <a:endCxn id="175" idx="3"/>
            </p:cNvCxnSpPr>
            <p:nvPr/>
          </p:nvCxnSpPr>
          <p:spPr bwMode="auto">
            <a:xfrm flipV="1">
              <a:off x="4979924" y="1331166"/>
              <a:ext cx="257304" cy="340232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184" name="AutoShape 52"/>
            <p:cNvCxnSpPr>
              <a:cxnSpLocks noChangeShapeType="1"/>
              <a:stCxn id="175" idx="6"/>
              <a:endCxn id="176" idx="2"/>
            </p:cNvCxnSpPr>
            <p:nvPr/>
          </p:nvCxnSpPr>
          <p:spPr bwMode="auto">
            <a:xfrm flipV="1">
              <a:off x="5895563" y="1046347"/>
              <a:ext cx="490657" cy="8001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sp>
          <p:nvSpPr>
            <p:cNvPr id="185" name="Text Box 230"/>
            <p:cNvSpPr txBox="1">
              <a:spLocks noChangeArrowheads="1"/>
            </p:cNvSpPr>
            <p:nvPr/>
          </p:nvSpPr>
          <p:spPr bwMode="auto">
            <a:xfrm>
              <a:off x="4567956" y="387598"/>
              <a:ext cx="174109" cy="24622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/>
                <a:t>s</a:t>
              </a:r>
            </a:p>
          </p:txBody>
        </p:sp>
        <p:sp>
          <p:nvSpPr>
            <p:cNvPr id="186" name="Text Box 231"/>
            <p:cNvSpPr txBox="1">
              <a:spLocks noChangeArrowheads="1"/>
            </p:cNvSpPr>
            <p:nvPr/>
          </p:nvSpPr>
          <p:spPr bwMode="auto">
            <a:xfrm>
              <a:off x="4431783" y="580638"/>
              <a:ext cx="166266" cy="24622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 smtClean="0"/>
                <a:t>v</a:t>
              </a:r>
              <a:endParaRPr lang="nl-NL" sz="1600" dirty="0"/>
            </a:p>
          </p:txBody>
        </p:sp>
        <p:sp>
          <p:nvSpPr>
            <p:cNvPr id="187" name="Text Box 232"/>
            <p:cNvSpPr txBox="1">
              <a:spLocks noChangeArrowheads="1"/>
            </p:cNvSpPr>
            <p:nvPr/>
          </p:nvSpPr>
          <p:spPr bwMode="auto">
            <a:xfrm>
              <a:off x="4395354" y="1615973"/>
              <a:ext cx="294521" cy="260679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/>
                <a:t>A</a:t>
              </a:r>
            </a:p>
          </p:txBody>
        </p:sp>
        <p:sp>
          <p:nvSpPr>
            <p:cNvPr id="188" name="Text Box 233"/>
            <p:cNvSpPr txBox="1">
              <a:spLocks noChangeArrowheads="1"/>
            </p:cNvSpPr>
            <p:nvPr/>
          </p:nvSpPr>
          <p:spPr bwMode="auto">
            <a:xfrm>
              <a:off x="5397405" y="991074"/>
              <a:ext cx="294521" cy="24622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 err="1" smtClean="0"/>
                <a:t>F</a:t>
              </a:r>
              <a:r>
                <a:rPr lang="nl-NL" sz="1600" baseline="-25000" dirty="0" err="1" smtClean="0"/>
                <a:t>w</a:t>
              </a:r>
              <a:endParaRPr lang="nl-NL" sz="1600" baseline="-25000" dirty="0"/>
            </a:p>
          </p:txBody>
        </p:sp>
        <p:sp>
          <p:nvSpPr>
            <p:cNvPr id="189" name="Text Box 234"/>
            <p:cNvSpPr txBox="1">
              <a:spLocks noChangeArrowheads="1"/>
            </p:cNvSpPr>
            <p:nvPr/>
          </p:nvSpPr>
          <p:spPr bwMode="auto">
            <a:xfrm>
              <a:off x="6513974" y="749227"/>
              <a:ext cx="294521" cy="24622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/>
                <a:t>t</a:t>
              </a:r>
            </a:p>
          </p:txBody>
        </p:sp>
        <p:sp>
          <p:nvSpPr>
            <p:cNvPr id="190" name="Text Box 249"/>
            <p:cNvSpPr txBox="1">
              <a:spLocks noChangeArrowheads="1"/>
            </p:cNvSpPr>
            <p:nvPr/>
          </p:nvSpPr>
          <p:spPr bwMode="auto">
            <a:xfrm>
              <a:off x="5106933" y="357180"/>
              <a:ext cx="1845231" cy="246221"/>
            </a:xfrm>
            <a:prstGeom prst="rect">
              <a:avLst/>
            </a:prstGeom>
            <a:solidFill>
              <a:srgbClr val="FFCC99"/>
            </a:solidFill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>
                <a:spcBef>
                  <a:spcPct val="50000"/>
                </a:spcBef>
                <a:buFontTx/>
                <a:buNone/>
              </a:pPr>
              <a:r>
                <a:rPr lang="nl-NL" sz="1600" dirty="0" err="1" smtClean="0"/>
                <a:t>little</a:t>
              </a:r>
              <a:r>
                <a:rPr lang="nl-NL" sz="1600" dirty="0" smtClean="0"/>
                <a:t> effort, brief</a:t>
              </a:r>
              <a:endParaRPr lang="nl-NL" sz="1600" dirty="0"/>
            </a:p>
          </p:txBody>
        </p:sp>
        <p:sp>
          <p:nvSpPr>
            <p:cNvPr id="191" name="Text Box 234"/>
            <p:cNvSpPr txBox="1">
              <a:spLocks noChangeArrowheads="1"/>
            </p:cNvSpPr>
            <p:nvPr/>
          </p:nvSpPr>
          <p:spPr bwMode="auto">
            <a:xfrm>
              <a:off x="6797759" y="940201"/>
              <a:ext cx="294521" cy="24622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 smtClean="0"/>
                <a:t>W</a:t>
              </a:r>
              <a:endParaRPr lang="nl-NL" sz="1600" dirty="0"/>
            </a:p>
          </p:txBody>
        </p:sp>
        <p:sp>
          <p:nvSpPr>
            <p:cNvPr id="192" name="Oval 31"/>
            <p:cNvSpPr>
              <a:spLocks noChangeArrowheads="1"/>
            </p:cNvSpPr>
            <p:nvPr/>
          </p:nvSpPr>
          <p:spPr bwMode="auto">
            <a:xfrm>
              <a:off x="6752894" y="1060336"/>
              <a:ext cx="53697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93" name="Oval 31"/>
            <p:cNvSpPr>
              <a:spLocks noChangeArrowheads="1"/>
            </p:cNvSpPr>
            <p:nvPr/>
          </p:nvSpPr>
          <p:spPr bwMode="auto">
            <a:xfrm>
              <a:off x="4807880" y="1959623"/>
              <a:ext cx="53697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94" name="Oval 31"/>
            <p:cNvSpPr>
              <a:spLocks noChangeArrowheads="1"/>
            </p:cNvSpPr>
            <p:nvPr/>
          </p:nvSpPr>
          <p:spPr bwMode="auto">
            <a:xfrm>
              <a:off x="4585255" y="1733605"/>
              <a:ext cx="53697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95" name="Text Box 232"/>
            <p:cNvSpPr txBox="1">
              <a:spLocks noChangeArrowheads="1"/>
            </p:cNvSpPr>
            <p:nvPr/>
          </p:nvSpPr>
          <p:spPr bwMode="auto">
            <a:xfrm>
              <a:off x="4539370" y="1759989"/>
              <a:ext cx="294521" cy="24622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 smtClean="0">
                  <a:sym typeface="Symbol"/>
                </a:rPr>
                <a:t></a:t>
              </a:r>
              <a:endParaRPr lang="nl-NL" sz="1600" dirty="0"/>
            </a:p>
          </p:txBody>
        </p:sp>
        <p:sp>
          <p:nvSpPr>
            <p:cNvPr id="196" name="Text Box 232"/>
            <p:cNvSpPr txBox="1">
              <a:spLocks noChangeArrowheads="1"/>
            </p:cNvSpPr>
            <p:nvPr/>
          </p:nvSpPr>
          <p:spPr bwMode="auto">
            <a:xfrm>
              <a:off x="4683386" y="1904005"/>
              <a:ext cx="294521" cy="24622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 smtClean="0"/>
                <a:t>c</a:t>
              </a:r>
              <a:endParaRPr lang="nl-NL" sz="1600" dirty="0"/>
            </a:p>
          </p:txBody>
        </p:sp>
        <p:cxnSp>
          <p:nvCxnSpPr>
            <p:cNvPr id="197" name="AutoShape 39"/>
            <p:cNvCxnSpPr>
              <a:cxnSpLocks noChangeShapeType="1"/>
              <a:stCxn id="173" idx="6"/>
              <a:endCxn id="176" idx="1"/>
            </p:cNvCxnSpPr>
            <p:nvPr/>
          </p:nvCxnSpPr>
          <p:spPr bwMode="auto">
            <a:xfrm>
              <a:off x="5068713" y="703320"/>
              <a:ext cx="1414569" cy="14811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285926" name="Groep 285925"/>
          <p:cNvGrpSpPr/>
          <p:nvPr/>
        </p:nvGrpSpPr>
        <p:grpSpPr>
          <a:xfrm>
            <a:off x="874802" y="3093484"/>
            <a:ext cx="2807421" cy="1643700"/>
            <a:chOff x="874802" y="3093484"/>
            <a:chExt cx="2807421" cy="1643700"/>
          </a:xfrm>
        </p:grpSpPr>
        <p:sp>
          <p:nvSpPr>
            <p:cNvPr id="198" name="Oval 17"/>
            <p:cNvSpPr>
              <a:spLocks noChangeArrowheads="1"/>
            </p:cNvSpPr>
            <p:nvPr/>
          </p:nvSpPr>
          <p:spPr bwMode="auto">
            <a:xfrm>
              <a:off x="887369" y="3149351"/>
              <a:ext cx="771287" cy="580546"/>
            </a:xfrm>
            <a:prstGeom prst="ellipse">
              <a:avLst/>
            </a:prstGeom>
            <a:solidFill>
              <a:srgbClr val="CCFFCC"/>
            </a:solidFill>
            <a:ln w="31750" algn="ctr">
              <a:solidFill>
                <a:srgbClr val="339966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99" name="Oval 18"/>
            <p:cNvSpPr>
              <a:spLocks noChangeArrowheads="1"/>
            </p:cNvSpPr>
            <p:nvPr/>
          </p:nvSpPr>
          <p:spPr bwMode="auto">
            <a:xfrm>
              <a:off x="874802" y="4156638"/>
              <a:ext cx="769660" cy="580546"/>
            </a:xfrm>
            <a:prstGeom prst="ellipse">
              <a:avLst/>
            </a:prstGeom>
            <a:solidFill>
              <a:srgbClr val="FFFF99"/>
            </a:solidFill>
            <a:ln w="31750" algn="ctr">
              <a:solidFill>
                <a:srgbClr val="FFCC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200" name="Oval 19"/>
            <p:cNvSpPr>
              <a:spLocks noChangeArrowheads="1"/>
            </p:cNvSpPr>
            <p:nvPr/>
          </p:nvSpPr>
          <p:spPr bwMode="auto">
            <a:xfrm>
              <a:off x="1714219" y="3573018"/>
              <a:ext cx="771287" cy="579286"/>
            </a:xfrm>
            <a:prstGeom prst="ellipse">
              <a:avLst/>
            </a:prstGeom>
            <a:solidFill>
              <a:srgbClr val="99CCFF"/>
            </a:solidFill>
            <a:ln w="31750" algn="ctr">
              <a:solidFill>
                <a:srgbClr val="3366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201" name="Oval 20"/>
            <p:cNvSpPr>
              <a:spLocks noChangeArrowheads="1"/>
            </p:cNvSpPr>
            <p:nvPr/>
          </p:nvSpPr>
          <p:spPr bwMode="auto">
            <a:xfrm>
              <a:off x="2976163" y="3506997"/>
              <a:ext cx="662780" cy="551308"/>
            </a:xfrm>
            <a:prstGeom prst="ellipse">
              <a:avLst/>
            </a:prstGeom>
            <a:solidFill>
              <a:srgbClr val="DADAFA"/>
            </a:solidFill>
            <a:ln w="31750" algn="ctr">
              <a:solidFill>
                <a:srgbClr val="C0C0C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202" name="Oval 21"/>
            <p:cNvSpPr>
              <a:spLocks noChangeArrowheads="1"/>
            </p:cNvSpPr>
            <p:nvPr/>
          </p:nvSpPr>
          <p:spPr bwMode="auto">
            <a:xfrm>
              <a:off x="1128192" y="3548555"/>
              <a:ext cx="55324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205" name="Oval 31"/>
            <p:cNvSpPr>
              <a:spLocks noChangeArrowheads="1"/>
            </p:cNvSpPr>
            <p:nvPr/>
          </p:nvSpPr>
          <p:spPr bwMode="auto">
            <a:xfrm>
              <a:off x="3253300" y="3640485"/>
              <a:ext cx="53697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cxnSp>
          <p:nvCxnSpPr>
            <p:cNvPr id="207" name="AutoShape 39"/>
            <p:cNvCxnSpPr>
              <a:cxnSpLocks noChangeShapeType="1"/>
              <a:stCxn id="198" idx="5"/>
              <a:endCxn id="200" idx="1"/>
            </p:cNvCxnSpPr>
            <p:nvPr/>
          </p:nvCxnSpPr>
          <p:spPr bwMode="auto">
            <a:xfrm>
              <a:off x="1545704" y="3644878"/>
              <a:ext cx="281467" cy="12974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208" name="AutoShape 40"/>
            <p:cNvCxnSpPr>
              <a:cxnSpLocks noChangeShapeType="1"/>
              <a:stCxn id="199" idx="7"/>
              <a:endCxn id="200" idx="3"/>
            </p:cNvCxnSpPr>
            <p:nvPr/>
          </p:nvCxnSpPr>
          <p:spPr bwMode="auto">
            <a:xfrm flipV="1">
              <a:off x="1531748" y="4067470"/>
              <a:ext cx="295423" cy="174187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209" name="AutoShape 52"/>
            <p:cNvCxnSpPr>
              <a:cxnSpLocks noChangeShapeType="1"/>
              <a:stCxn id="200" idx="6"/>
              <a:endCxn id="201" idx="2"/>
            </p:cNvCxnSpPr>
            <p:nvPr/>
          </p:nvCxnSpPr>
          <p:spPr bwMode="auto">
            <a:xfrm flipV="1">
              <a:off x="2485506" y="3782651"/>
              <a:ext cx="490657" cy="8001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sp>
          <p:nvSpPr>
            <p:cNvPr id="211" name="Text Box 231"/>
            <p:cNvSpPr txBox="1">
              <a:spLocks noChangeArrowheads="1"/>
            </p:cNvSpPr>
            <p:nvPr/>
          </p:nvSpPr>
          <p:spPr bwMode="auto">
            <a:xfrm>
              <a:off x="1021726" y="3316942"/>
              <a:ext cx="166266" cy="24622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 smtClean="0"/>
                <a:t>v</a:t>
              </a:r>
              <a:endParaRPr lang="nl-NL" sz="1600" dirty="0"/>
            </a:p>
          </p:txBody>
        </p:sp>
        <p:sp>
          <p:nvSpPr>
            <p:cNvPr id="214" name="Text Box 234"/>
            <p:cNvSpPr txBox="1">
              <a:spLocks noChangeArrowheads="1"/>
            </p:cNvSpPr>
            <p:nvPr/>
          </p:nvSpPr>
          <p:spPr bwMode="auto">
            <a:xfrm>
              <a:off x="3131840" y="3549665"/>
              <a:ext cx="294521" cy="24622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/>
                <a:t>t</a:t>
              </a:r>
            </a:p>
          </p:txBody>
        </p:sp>
        <p:sp>
          <p:nvSpPr>
            <p:cNvPr id="215" name="Text Box 249"/>
            <p:cNvSpPr txBox="1">
              <a:spLocks noChangeArrowheads="1"/>
            </p:cNvSpPr>
            <p:nvPr/>
          </p:nvSpPr>
          <p:spPr bwMode="auto">
            <a:xfrm>
              <a:off x="1696876" y="3093484"/>
              <a:ext cx="1845231" cy="246221"/>
            </a:xfrm>
            <a:prstGeom prst="rect">
              <a:avLst/>
            </a:prstGeom>
            <a:solidFill>
              <a:srgbClr val="FFCC99"/>
            </a:solidFill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>
                <a:spcBef>
                  <a:spcPct val="50000"/>
                </a:spcBef>
                <a:buFontTx/>
                <a:buNone/>
              </a:pPr>
              <a:r>
                <a:rPr lang="nl-NL" sz="1600" dirty="0" smtClean="0"/>
                <a:t>brief, far</a:t>
              </a:r>
              <a:endParaRPr lang="nl-NL" sz="1600" dirty="0"/>
            </a:p>
          </p:txBody>
        </p:sp>
        <p:sp>
          <p:nvSpPr>
            <p:cNvPr id="216" name="Text Box 234"/>
            <p:cNvSpPr txBox="1">
              <a:spLocks noChangeArrowheads="1"/>
            </p:cNvSpPr>
            <p:nvPr/>
          </p:nvSpPr>
          <p:spPr bwMode="auto">
            <a:xfrm>
              <a:off x="3387702" y="3676505"/>
              <a:ext cx="294521" cy="24622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/>
                <a:t>s</a:t>
              </a:r>
            </a:p>
          </p:txBody>
        </p:sp>
        <p:sp>
          <p:nvSpPr>
            <p:cNvPr id="217" name="Oval 31"/>
            <p:cNvSpPr>
              <a:spLocks noChangeArrowheads="1"/>
            </p:cNvSpPr>
            <p:nvPr/>
          </p:nvSpPr>
          <p:spPr bwMode="auto">
            <a:xfrm>
              <a:off x="3342837" y="3796640"/>
              <a:ext cx="53697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cxnSp>
          <p:nvCxnSpPr>
            <p:cNvPr id="222" name="AutoShape 39"/>
            <p:cNvCxnSpPr>
              <a:cxnSpLocks noChangeShapeType="1"/>
              <a:stCxn id="198" idx="6"/>
              <a:endCxn id="201" idx="1"/>
            </p:cNvCxnSpPr>
            <p:nvPr/>
          </p:nvCxnSpPr>
          <p:spPr bwMode="auto">
            <a:xfrm>
              <a:off x="1658656" y="3439624"/>
              <a:ext cx="1414569" cy="14811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sp>
          <p:nvSpPr>
            <p:cNvPr id="223" name="Text Box 234"/>
            <p:cNvSpPr txBox="1">
              <a:spLocks noChangeArrowheads="1"/>
            </p:cNvSpPr>
            <p:nvPr/>
          </p:nvSpPr>
          <p:spPr bwMode="auto">
            <a:xfrm>
              <a:off x="1187624" y="3147814"/>
              <a:ext cx="294521" cy="24622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/>
                <a:t>s</a:t>
              </a:r>
            </a:p>
          </p:txBody>
        </p:sp>
        <p:sp>
          <p:nvSpPr>
            <p:cNvPr id="224" name="Oval 31"/>
            <p:cNvSpPr>
              <a:spLocks noChangeArrowheads="1"/>
            </p:cNvSpPr>
            <p:nvPr/>
          </p:nvSpPr>
          <p:spPr bwMode="auto">
            <a:xfrm>
              <a:off x="1259632" y="3291830"/>
              <a:ext cx="53697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</p:grpSp>
      <p:sp>
        <p:nvSpPr>
          <p:cNvPr id="77" name="Ovaal 76"/>
          <p:cNvSpPr/>
          <p:nvPr/>
        </p:nvSpPr>
        <p:spPr>
          <a:xfrm>
            <a:off x="923826" y="3003798"/>
            <a:ext cx="767854" cy="617996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233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234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5927" name="Groep 285926"/>
          <p:cNvGrpSpPr/>
          <p:nvPr/>
        </p:nvGrpSpPr>
        <p:grpSpPr>
          <a:xfrm>
            <a:off x="3491542" y="2684456"/>
            <a:ext cx="5472114" cy="2384822"/>
            <a:chOff x="3492500" y="2733676"/>
            <a:chExt cx="5472114" cy="2384822"/>
          </a:xfrm>
        </p:grpSpPr>
        <p:grpSp>
          <p:nvGrpSpPr>
            <p:cNvPr id="121" name="Groep 9"/>
            <p:cNvGrpSpPr/>
            <p:nvPr/>
          </p:nvGrpSpPr>
          <p:grpSpPr>
            <a:xfrm>
              <a:off x="6624000" y="4217868"/>
              <a:ext cx="1516652" cy="697693"/>
              <a:chOff x="6615066" y="4217868"/>
              <a:chExt cx="1516652" cy="697693"/>
            </a:xfrm>
          </p:grpSpPr>
          <p:pic>
            <p:nvPicPr>
              <p:cNvPr id="122" name="Afbeelding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15066" y="4227933"/>
                <a:ext cx="1516652" cy="665535"/>
              </a:xfrm>
              <a:prstGeom prst="rect">
                <a:avLst/>
              </a:prstGeom>
              <a:effectLst>
                <a:softEdge rad="0"/>
              </a:effectLst>
            </p:spPr>
          </p:pic>
          <p:cxnSp>
            <p:nvCxnSpPr>
              <p:cNvPr id="123" name="Rechte verbindingslijn 11"/>
              <p:cNvCxnSpPr/>
              <p:nvPr/>
            </p:nvCxnSpPr>
            <p:spPr>
              <a:xfrm flipH="1">
                <a:off x="7690474" y="4217868"/>
                <a:ext cx="206137" cy="697693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" name="Group 192"/>
            <p:cNvGrpSpPr>
              <a:grpSpLocks/>
            </p:cNvGrpSpPr>
            <p:nvPr/>
          </p:nvGrpSpPr>
          <p:grpSpPr bwMode="auto">
            <a:xfrm>
              <a:off x="4427539" y="2733676"/>
              <a:ext cx="4537075" cy="2269331"/>
              <a:chOff x="2472" y="1162"/>
              <a:chExt cx="2495" cy="1452"/>
            </a:xfrm>
          </p:grpSpPr>
          <p:sp>
            <p:nvSpPr>
              <p:cNvPr id="12372" name="Oval 193"/>
              <p:cNvSpPr>
                <a:spLocks noChangeArrowheads="1"/>
              </p:cNvSpPr>
              <p:nvPr/>
            </p:nvSpPr>
            <p:spPr bwMode="auto">
              <a:xfrm>
                <a:off x="2699" y="1162"/>
                <a:ext cx="635" cy="590"/>
              </a:xfrm>
              <a:prstGeom prst="ellipse">
                <a:avLst/>
              </a:prstGeom>
              <a:solidFill>
                <a:srgbClr val="CCFFCC"/>
              </a:solidFill>
              <a:ln w="31750" algn="ctr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12373" name="Oval 194"/>
              <p:cNvSpPr>
                <a:spLocks noChangeArrowheads="1"/>
              </p:cNvSpPr>
              <p:nvPr/>
            </p:nvSpPr>
            <p:spPr bwMode="auto">
              <a:xfrm>
                <a:off x="2472" y="2024"/>
                <a:ext cx="635" cy="590"/>
              </a:xfrm>
              <a:prstGeom prst="ellipse">
                <a:avLst/>
              </a:prstGeom>
              <a:solidFill>
                <a:srgbClr val="FFFF99"/>
              </a:solidFill>
              <a:ln w="31750" algn="ctr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12374" name="Oval 195"/>
              <p:cNvSpPr>
                <a:spLocks noChangeArrowheads="1"/>
              </p:cNvSpPr>
              <p:nvPr/>
            </p:nvSpPr>
            <p:spPr bwMode="auto">
              <a:xfrm>
                <a:off x="3379" y="1525"/>
                <a:ext cx="635" cy="590"/>
              </a:xfrm>
              <a:prstGeom prst="ellipse">
                <a:avLst/>
              </a:prstGeom>
              <a:solidFill>
                <a:srgbClr val="99CCFF"/>
              </a:solidFill>
              <a:ln w="31750" algn="ctr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12375" name="Oval 196"/>
              <p:cNvSpPr>
                <a:spLocks noChangeArrowheads="1"/>
              </p:cNvSpPr>
              <p:nvPr/>
            </p:nvSpPr>
            <p:spPr bwMode="auto">
              <a:xfrm>
                <a:off x="4422" y="1525"/>
                <a:ext cx="545" cy="499"/>
              </a:xfrm>
              <a:prstGeom prst="ellipse">
                <a:avLst/>
              </a:prstGeom>
              <a:solidFill>
                <a:srgbClr val="DADAFA"/>
              </a:solidFill>
              <a:ln w="317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12376" name="Oval 197"/>
              <p:cNvSpPr>
                <a:spLocks noChangeArrowheads="1"/>
              </p:cNvSpPr>
              <p:nvPr/>
            </p:nvSpPr>
            <p:spPr bwMode="auto">
              <a:xfrm>
                <a:off x="2789" y="1434"/>
                <a:ext cx="45" cy="46"/>
              </a:xfrm>
              <a:prstGeom prst="ellipse">
                <a:avLst/>
              </a:prstGeom>
              <a:solidFill>
                <a:srgbClr val="000000"/>
              </a:solidFill>
              <a:ln w="50800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12377" name="Oval 198"/>
              <p:cNvSpPr>
                <a:spLocks noChangeArrowheads="1"/>
              </p:cNvSpPr>
              <p:nvPr/>
            </p:nvSpPr>
            <p:spPr bwMode="auto">
              <a:xfrm>
                <a:off x="3152" y="1298"/>
                <a:ext cx="45" cy="46"/>
              </a:xfrm>
              <a:prstGeom prst="ellipse">
                <a:avLst/>
              </a:prstGeom>
              <a:solidFill>
                <a:srgbClr val="000000"/>
              </a:solidFill>
              <a:ln w="50800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12378" name="Oval 199"/>
              <p:cNvSpPr>
                <a:spLocks noChangeArrowheads="1"/>
              </p:cNvSpPr>
              <p:nvPr/>
            </p:nvSpPr>
            <p:spPr bwMode="auto">
              <a:xfrm>
                <a:off x="3061" y="1616"/>
                <a:ext cx="45" cy="46"/>
              </a:xfrm>
              <a:prstGeom prst="ellipse">
                <a:avLst/>
              </a:prstGeom>
              <a:solidFill>
                <a:srgbClr val="000000"/>
              </a:solidFill>
              <a:ln w="50800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12379" name="Oval 200"/>
              <p:cNvSpPr>
                <a:spLocks noChangeArrowheads="1"/>
              </p:cNvSpPr>
              <p:nvPr/>
            </p:nvSpPr>
            <p:spPr bwMode="auto">
              <a:xfrm>
                <a:off x="2789" y="2115"/>
                <a:ext cx="45" cy="46"/>
              </a:xfrm>
              <a:prstGeom prst="ellipse">
                <a:avLst/>
              </a:prstGeom>
              <a:solidFill>
                <a:srgbClr val="000000"/>
              </a:solidFill>
              <a:ln w="50800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12380" name="Oval 201"/>
              <p:cNvSpPr>
                <a:spLocks noChangeArrowheads="1"/>
              </p:cNvSpPr>
              <p:nvPr/>
            </p:nvSpPr>
            <p:spPr bwMode="auto">
              <a:xfrm>
                <a:off x="2744" y="2341"/>
                <a:ext cx="45" cy="46"/>
              </a:xfrm>
              <a:prstGeom prst="ellipse">
                <a:avLst/>
              </a:prstGeom>
              <a:solidFill>
                <a:srgbClr val="000000"/>
              </a:solidFill>
              <a:ln w="50800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12381" name="Oval 202"/>
              <p:cNvSpPr>
                <a:spLocks noChangeArrowheads="1"/>
              </p:cNvSpPr>
              <p:nvPr/>
            </p:nvSpPr>
            <p:spPr bwMode="auto">
              <a:xfrm>
                <a:off x="2835" y="2523"/>
                <a:ext cx="45" cy="46"/>
              </a:xfrm>
              <a:prstGeom prst="ellipse">
                <a:avLst/>
              </a:prstGeom>
              <a:solidFill>
                <a:srgbClr val="000000"/>
              </a:solidFill>
              <a:ln w="50800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12382" name="Oval 203"/>
              <p:cNvSpPr>
                <a:spLocks noChangeArrowheads="1"/>
              </p:cNvSpPr>
              <p:nvPr/>
            </p:nvSpPr>
            <p:spPr bwMode="auto">
              <a:xfrm>
                <a:off x="3565" y="1676"/>
                <a:ext cx="45" cy="46"/>
              </a:xfrm>
              <a:prstGeom prst="ellipse">
                <a:avLst/>
              </a:prstGeom>
              <a:solidFill>
                <a:srgbClr val="000000"/>
              </a:solidFill>
              <a:ln w="50800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12383" name="Oval 204"/>
              <p:cNvSpPr>
                <a:spLocks noChangeArrowheads="1"/>
              </p:cNvSpPr>
              <p:nvPr/>
            </p:nvSpPr>
            <p:spPr bwMode="auto">
              <a:xfrm>
                <a:off x="3495" y="1816"/>
                <a:ext cx="45" cy="46"/>
              </a:xfrm>
              <a:prstGeom prst="ellipse">
                <a:avLst/>
              </a:prstGeom>
              <a:solidFill>
                <a:srgbClr val="000000"/>
              </a:solidFill>
              <a:ln w="50800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12384" name="Oval 205"/>
              <p:cNvSpPr>
                <a:spLocks noChangeArrowheads="1"/>
              </p:cNvSpPr>
              <p:nvPr/>
            </p:nvSpPr>
            <p:spPr bwMode="auto">
              <a:xfrm>
                <a:off x="3787" y="1979"/>
                <a:ext cx="45" cy="46"/>
              </a:xfrm>
              <a:prstGeom prst="ellipse">
                <a:avLst/>
              </a:prstGeom>
              <a:solidFill>
                <a:srgbClr val="000000"/>
              </a:solidFill>
              <a:ln w="50800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12385" name="Oval 206"/>
              <p:cNvSpPr>
                <a:spLocks noChangeArrowheads="1"/>
              </p:cNvSpPr>
              <p:nvPr/>
            </p:nvSpPr>
            <p:spPr bwMode="auto">
              <a:xfrm>
                <a:off x="3606" y="2024"/>
                <a:ext cx="45" cy="46"/>
              </a:xfrm>
              <a:prstGeom prst="ellipse">
                <a:avLst/>
              </a:prstGeom>
              <a:solidFill>
                <a:srgbClr val="000000"/>
              </a:solidFill>
              <a:ln w="50800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12386" name="Oval 207"/>
              <p:cNvSpPr>
                <a:spLocks noChangeArrowheads="1"/>
              </p:cNvSpPr>
              <p:nvPr/>
            </p:nvSpPr>
            <p:spPr bwMode="auto">
              <a:xfrm>
                <a:off x="4649" y="1661"/>
                <a:ext cx="45" cy="46"/>
              </a:xfrm>
              <a:prstGeom prst="ellipse">
                <a:avLst/>
              </a:prstGeom>
              <a:solidFill>
                <a:srgbClr val="000000"/>
              </a:solidFill>
              <a:ln w="50800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12387" name="Oval 208"/>
              <p:cNvSpPr>
                <a:spLocks noChangeArrowheads="1"/>
              </p:cNvSpPr>
              <p:nvPr/>
            </p:nvSpPr>
            <p:spPr bwMode="auto">
              <a:xfrm>
                <a:off x="4694" y="1888"/>
                <a:ext cx="45" cy="46"/>
              </a:xfrm>
              <a:prstGeom prst="ellipse">
                <a:avLst/>
              </a:prstGeom>
              <a:solidFill>
                <a:srgbClr val="000000"/>
              </a:solidFill>
              <a:ln w="50800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12388" name="Oval 209"/>
              <p:cNvSpPr>
                <a:spLocks noChangeArrowheads="1"/>
              </p:cNvSpPr>
              <p:nvPr/>
            </p:nvSpPr>
            <p:spPr bwMode="auto">
              <a:xfrm>
                <a:off x="3878" y="1797"/>
                <a:ext cx="45" cy="46"/>
              </a:xfrm>
              <a:prstGeom prst="ellipse">
                <a:avLst/>
              </a:prstGeom>
              <a:solidFill>
                <a:srgbClr val="000000"/>
              </a:solidFill>
              <a:ln w="50800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12389" name="Oval 210"/>
              <p:cNvSpPr>
                <a:spLocks noChangeArrowheads="1"/>
              </p:cNvSpPr>
              <p:nvPr/>
            </p:nvSpPr>
            <p:spPr bwMode="auto">
              <a:xfrm>
                <a:off x="3830" y="1637"/>
                <a:ext cx="45" cy="46"/>
              </a:xfrm>
              <a:prstGeom prst="ellipse">
                <a:avLst/>
              </a:prstGeom>
              <a:solidFill>
                <a:srgbClr val="000000"/>
              </a:solidFill>
              <a:ln w="50800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12390" name="Oval 211"/>
              <p:cNvSpPr>
                <a:spLocks noChangeArrowheads="1"/>
              </p:cNvSpPr>
              <p:nvPr/>
            </p:nvSpPr>
            <p:spPr bwMode="auto">
              <a:xfrm>
                <a:off x="3923" y="1888"/>
                <a:ext cx="45" cy="46"/>
              </a:xfrm>
              <a:prstGeom prst="ellipse">
                <a:avLst/>
              </a:prstGeom>
              <a:solidFill>
                <a:srgbClr val="000000"/>
              </a:solidFill>
              <a:ln w="50800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cxnSp>
            <p:nvCxnSpPr>
              <p:cNvPr id="12391" name="AutoShape 212"/>
              <p:cNvCxnSpPr>
                <a:cxnSpLocks noChangeShapeType="1"/>
                <a:stCxn id="12378" idx="6"/>
                <a:endCxn id="12382" idx="2"/>
              </p:cNvCxnSpPr>
              <p:nvPr/>
            </p:nvCxnSpPr>
            <p:spPr bwMode="auto">
              <a:xfrm>
                <a:off x="3106" y="1639"/>
                <a:ext cx="459" cy="60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2392" name="AutoShape 213"/>
              <p:cNvCxnSpPr>
                <a:cxnSpLocks noChangeShapeType="1"/>
                <a:stCxn id="12378" idx="6"/>
                <a:endCxn id="12389" idx="2"/>
              </p:cNvCxnSpPr>
              <p:nvPr/>
            </p:nvCxnSpPr>
            <p:spPr bwMode="auto">
              <a:xfrm>
                <a:off x="3106" y="1639"/>
                <a:ext cx="724" cy="21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2393" name="AutoShape 214"/>
              <p:cNvCxnSpPr>
                <a:cxnSpLocks noChangeShapeType="1"/>
                <a:stCxn id="12377" idx="5"/>
                <a:endCxn id="12383" idx="1"/>
              </p:cNvCxnSpPr>
              <p:nvPr/>
            </p:nvCxnSpPr>
            <p:spPr bwMode="auto">
              <a:xfrm>
                <a:off x="3190" y="1337"/>
                <a:ext cx="312" cy="486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2394" name="AutoShape 215"/>
              <p:cNvCxnSpPr>
                <a:cxnSpLocks noChangeShapeType="1"/>
                <a:stCxn id="12376" idx="6"/>
                <a:endCxn id="12389" idx="2"/>
              </p:cNvCxnSpPr>
              <p:nvPr/>
            </p:nvCxnSpPr>
            <p:spPr bwMode="auto">
              <a:xfrm>
                <a:off x="2834" y="1457"/>
                <a:ext cx="996" cy="203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2395" name="AutoShape 216"/>
              <p:cNvCxnSpPr>
                <a:cxnSpLocks noChangeShapeType="1"/>
                <a:stCxn id="12379" idx="6"/>
                <a:endCxn id="12385" idx="2"/>
              </p:cNvCxnSpPr>
              <p:nvPr/>
            </p:nvCxnSpPr>
            <p:spPr bwMode="auto">
              <a:xfrm flipV="1">
                <a:off x="2834" y="2047"/>
                <a:ext cx="772" cy="91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2396" name="AutoShape 217"/>
              <p:cNvCxnSpPr>
                <a:cxnSpLocks noChangeShapeType="1"/>
                <a:stCxn id="12380" idx="7"/>
                <a:endCxn id="12383" idx="3"/>
              </p:cNvCxnSpPr>
              <p:nvPr/>
            </p:nvCxnSpPr>
            <p:spPr bwMode="auto">
              <a:xfrm flipV="1">
                <a:off x="2782" y="1855"/>
                <a:ext cx="720" cy="493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2397" name="AutoShape 218"/>
              <p:cNvCxnSpPr>
                <a:cxnSpLocks noChangeShapeType="1"/>
                <a:stCxn id="12381" idx="7"/>
                <a:endCxn id="12388" idx="2"/>
              </p:cNvCxnSpPr>
              <p:nvPr/>
            </p:nvCxnSpPr>
            <p:spPr bwMode="auto">
              <a:xfrm flipV="1">
                <a:off x="2873" y="1820"/>
                <a:ext cx="1005" cy="710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2398" name="AutoShape 219"/>
              <p:cNvCxnSpPr>
                <a:cxnSpLocks noChangeShapeType="1"/>
                <a:stCxn id="12380" idx="7"/>
                <a:endCxn id="12388" idx="2"/>
              </p:cNvCxnSpPr>
              <p:nvPr/>
            </p:nvCxnSpPr>
            <p:spPr bwMode="auto">
              <a:xfrm flipV="1">
                <a:off x="2782" y="1820"/>
                <a:ext cx="1096" cy="528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2399" name="AutoShape 220"/>
              <p:cNvCxnSpPr>
                <a:cxnSpLocks noChangeShapeType="1"/>
                <a:stCxn id="12382" idx="5"/>
                <a:endCxn id="12388" idx="2"/>
              </p:cNvCxnSpPr>
              <p:nvPr/>
            </p:nvCxnSpPr>
            <p:spPr bwMode="auto">
              <a:xfrm>
                <a:off x="3603" y="1715"/>
                <a:ext cx="275" cy="105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2400" name="AutoShape 221"/>
              <p:cNvCxnSpPr>
                <a:cxnSpLocks noChangeShapeType="1"/>
                <a:stCxn id="12385" idx="6"/>
                <a:endCxn id="12384" idx="2"/>
              </p:cNvCxnSpPr>
              <p:nvPr/>
            </p:nvCxnSpPr>
            <p:spPr bwMode="auto">
              <a:xfrm flipV="1">
                <a:off x="3651" y="2002"/>
                <a:ext cx="136" cy="45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2401" name="AutoShape 222"/>
              <p:cNvCxnSpPr>
                <a:cxnSpLocks noChangeShapeType="1"/>
                <a:stCxn id="12383" idx="6"/>
                <a:endCxn id="12384" idx="2"/>
              </p:cNvCxnSpPr>
              <p:nvPr/>
            </p:nvCxnSpPr>
            <p:spPr bwMode="auto">
              <a:xfrm>
                <a:off x="3540" y="1839"/>
                <a:ext cx="247" cy="163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2402" name="AutoShape 223"/>
              <p:cNvCxnSpPr>
                <a:cxnSpLocks noChangeShapeType="1"/>
                <a:stCxn id="12384" idx="7"/>
                <a:endCxn id="12390" idx="2"/>
              </p:cNvCxnSpPr>
              <p:nvPr/>
            </p:nvCxnSpPr>
            <p:spPr bwMode="auto">
              <a:xfrm flipV="1">
                <a:off x="3825" y="1911"/>
                <a:ext cx="98" cy="75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2403" name="AutoShape 224"/>
              <p:cNvCxnSpPr>
                <a:cxnSpLocks noChangeShapeType="1"/>
                <a:stCxn id="12382" idx="6"/>
                <a:endCxn id="12389" idx="2"/>
              </p:cNvCxnSpPr>
              <p:nvPr/>
            </p:nvCxnSpPr>
            <p:spPr bwMode="auto">
              <a:xfrm flipV="1">
                <a:off x="3610" y="1660"/>
                <a:ext cx="220" cy="39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2404" name="AutoShape 225"/>
              <p:cNvCxnSpPr>
                <a:cxnSpLocks noChangeShapeType="1"/>
                <a:stCxn id="12383" idx="6"/>
                <a:endCxn id="12388" idx="2"/>
              </p:cNvCxnSpPr>
              <p:nvPr/>
            </p:nvCxnSpPr>
            <p:spPr bwMode="auto">
              <a:xfrm flipV="1">
                <a:off x="3540" y="1820"/>
                <a:ext cx="338" cy="19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2405" name="AutoShape 226"/>
              <p:cNvCxnSpPr>
                <a:cxnSpLocks noChangeShapeType="1"/>
                <a:stCxn id="12388" idx="6"/>
                <a:endCxn id="12386" idx="2"/>
              </p:cNvCxnSpPr>
              <p:nvPr/>
            </p:nvCxnSpPr>
            <p:spPr bwMode="auto">
              <a:xfrm flipV="1">
                <a:off x="3923" y="1684"/>
                <a:ext cx="726" cy="136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2406" name="AutoShape 227"/>
              <p:cNvCxnSpPr>
                <a:cxnSpLocks noChangeShapeType="1"/>
                <a:stCxn id="12390" idx="6"/>
                <a:endCxn id="12387" idx="2"/>
              </p:cNvCxnSpPr>
              <p:nvPr/>
            </p:nvCxnSpPr>
            <p:spPr bwMode="auto">
              <a:xfrm>
                <a:off x="3968" y="1911"/>
                <a:ext cx="726" cy="0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2407" name="AutoShape 228"/>
              <p:cNvCxnSpPr>
                <a:cxnSpLocks noChangeShapeType="1"/>
                <a:stCxn id="12389" idx="6"/>
                <a:endCxn id="12386" idx="2"/>
              </p:cNvCxnSpPr>
              <p:nvPr/>
            </p:nvCxnSpPr>
            <p:spPr bwMode="auto">
              <a:xfrm>
                <a:off x="3875" y="1660"/>
                <a:ext cx="774" cy="24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2408" name="AutoShape 229"/>
              <p:cNvCxnSpPr>
                <a:cxnSpLocks noChangeShapeType="1"/>
                <a:stCxn id="12388" idx="6"/>
                <a:endCxn id="12387" idx="2"/>
              </p:cNvCxnSpPr>
              <p:nvPr/>
            </p:nvCxnSpPr>
            <p:spPr bwMode="auto">
              <a:xfrm>
                <a:off x="3923" y="1820"/>
                <a:ext cx="771" cy="91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285948" name="Text Box 252"/>
            <p:cNvSpPr txBox="1">
              <a:spLocks noChangeArrowheads="1"/>
            </p:cNvSpPr>
            <p:nvPr/>
          </p:nvSpPr>
          <p:spPr bwMode="auto">
            <a:xfrm>
              <a:off x="6516689" y="2842022"/>
              <a:ext cx="1800225" cy="494109"/>
            </a:xfrm>
            <a:prstGeom prst="rect">
              <a:avLst/>
            </a:prstGeom>
            <a:solidFill>
              <a:srgbClr val="FFCC99">
                <a:alpha val="15000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>
                <a:spcBef>
                  <a:spcPct val="50000"/>
                </a:spcBef>
                <a:buFontTx/>
                <a:buNone/>
              </a:pPr>
              <a:r>
                <a:rPr lang="nl-NL" sz="1600" dirty="0" err="1"/>
                <a:t>general</a:t>
              </a:r>
              <a:r>
                <a:rPr lang="nl-NL" sz="1600" dirty="0"/>
                <a:t> </a:t>
              </a:r>
              <a:r>
                <a:rPr lang="nl-NL" sz="1600" dirty="0" err="1"/>
                <a:t>functional</a:t>
              </a:r>
              <a:r>
                <a:rPr lang="nl-NL" sz="1600" dirty="0"/>
                <a:t> model (example)</a:t>
              </a:r>
            </a:p>
          </p:txBody>
        </p:sp>
        <p:sp>
          <p:nvSpPr>
            <p:cNvPr id="285949" name="Text Box 253"/>
            <p:cNvSpPr txBox="1">
              <a:spLocks noChangeArrowheads="1"/>
            </p:cNvSpPr>
            <p:nvPr/>
          </p:nvSpPr>
          <p:spPr bwMode="auto">
            <a:xfrm>
              <a:off x="7740650" y="4005263"/>
              <a:ext cx="1187450" cy="494110"/>
            </a:xfrm>
            <a:prstGeom prst="rect">
              <a:avLst/>
            </a:prstGeom>
            <a:solidFill>
              <a:srgbClr val="C0C0C0"/>
            </a:solidFill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>
                <a:spcBef>
                  <a:spcPct val="50000"/>
                </a:spcBef>
                <a:buFontTx/>
                <a:buNone/>
              </a:pPr>
              <a:r>
                <a:rPr lang="nl-NL" sz="1600"/>
                <a:t>quantities of category II</a:t>
              </a:r>
            </a:p>
          </p:txBody>
        </p:sp>
        <p:sp>
          <p:nvSpPr>
            <p:cNvPr id="285950" name="Text Box 254"/>
            <p:cNvSpPr txBox="1">
              <a:spLocks noChangeArrowheads="1"/>
            </p:cNvSpPr>
            <p:nvPr/>
          </p:nvSpPr>
          <p:spPr bwMode="auto">
            <a:xfrm>
              <a:off x="4427538" y="3543300"/>
              <a:ext cx="1368425" cy="494110"/>
            </a:xfrm>
            <a:prstGeom prst="rect">
              <a:avLst/>
            </a:prstGeom>
            <a:solidFill>
              <a:srgbClr val="CCFFCC"/>
            </a:solidFill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>
                <a:spcBef>
                  <a:spcPct val="50000"/>
                </a:spcBef>
                <a:buFontTx/>
                <a:buNone/>
              </a:pPr>
              <a:r>
                <a:rPr lang="nl-NL" sz="1600"/>
                <a:t>quantities of category I</a:t>
              </a:r>
            </a:p>
          </p:txBody>
        </p:sp>
        <p:sp>
          <p:nvSpPr>
            <p:cNvPr id="285951" name="Text Box 255"/>
            <p:cNvSpPr txBox="1">
              <a:spLocks noChangeArrowheads="1"/>
            </p:cNvSpPr>
            <p:nvPr/>
          </p:nvSpPr>
          <p:spPr bwMode="auto">
            <a:xfrm>
              <a:off x="3492500" y="4624388"/>
              <a:ext cx="1296988" cy="494110"/>
            </a:xfrm>
            <a:prstGeom prst="rect">
              <a:avLst/>
            </a:prstGeom>
            <a:solidFill>
              <a:srgbClr val="FFFF99"/>
            </a:solidFill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>
                <a:spcBef>
                  <a:spcPct val="50000"/>
                </a:spcBef>
                <a:buFontTx/>
                <a:buNone/>
              </a:pPr>
              <a:r>
                <a:rPr lang="nl-NL" sz="1600"/>
                <a:t>quantities of category III</a:t>
              </a:r>
            </a:p>
          </p:txBody>
        </p:sp>
        <p:sp>
          <p:nvSpPr>
            <p:cNvPr id="285952" name="Text Box 256"/>
            <p:cNvSpPr txBox="1">
              <a:spLocks noChangeArrowheads="1"/>
            </p:cNvSpPr>
            <p:nvPr/>
          </p:nvSpPr>
          <p:spPr bwMode="auto">
            <a:xfrm>
              <a:off x="6083300" y="4167188"/>
              <a:ext cx="1225550" cy="494110"/>
            </a:xfrm>
            <a:prstGeom prst="rect">
              <a:avLst/>
            </a:prstGeom>
            <a:solidFill>
              <a:srgbClr val="99CCFF"/>
            </a:solidFill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>
                <a:spcBef>
                  <a:spcPct val="50000"/>
                </a:spcBef>
                <a:buFontTx/>
                <a:buNone/>
              </a:pPr>
              <a:r>
                <a:rPr lang="nl-NL" sz="1600"/>
                <a:t>quantities of category IV</a:t>
              </a:r>
            </a:p>
          </p:txBody>
        </p:sp>
      </p:grpSp>
      <p:grpSp>
        <p:nvGrpSpPr>
          <p:cNvPr id="285925" name="Groep 285924"/>
          <p:cNvGrpSpPr/>
          <p:nvPr/>
        </p:nvGrpSpPr>
        <p:grpSpPr>
          <a:xfrm>
            <a:off x="107136" y="1196164"/>
            <a:ext cx="3070663" cy="1494490"/>
            <a:chOff x="107136" y="1196164"/>
            <a:chExt cx="3070663" cy="1494490"/>
          </a:xfrm>
        </p:grpSpPr>
        <p:sp>
          <p:nvSpPr>
            <p:cNvPr id="12353" name="Oval 17"/>
            <p:cNvSpPr>
              <a:spLocks noChangeArrowheads="1"/>
            </p:cNvSpPr>
            <p:nvPr/>
          </p:nvSpPr>
          <p:spPr bwMode="auto">
            <a:xfrm>
              <a:off x="382945" y="1252031"/>
              <a:ext cx="771287" cy="580546"/>
            </a:xfrm>
            <a:prstGeom prst="ellipse">
              <a:avLst/>
            </a:prstGeom>
            <a:solidFill>
              <a:srgbClr val="CCFFCC"/>
            </a:solidFill>
            <a:ln w="31750" algn="ctr">
              <a:solidFill>
                <a:srgbClr val="339966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2354" name="Oval 18"/>
            <p:cNvSpPr>
              <a:spLocks noChangeArrowheads="1"/>
            </p:cNvSpPr>
            <p:nvPr/>
          </p:nvSpPr>
          <p:spPr bwMode="auto">
            <a:xfrm>
              <a:off x="107136" y="2110108"/>
              <a:ext cx="769660" cy="580546"/>
            </a:xfrm>
            <a:prstGeom prst="ellipse">
              <a:avLst/>
            </a:prstGeom>
            <a:solidFill>
              <a:srgbClr val="FFFF99"/>
            </a:solidFill>
            <a:ln w="31750" algn="ctr">
              <a:solidFill>
                <a:srgbClr val="FFCC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2355" name="Oval 19"/>
            <p:cNvSpPr>
              <a:spLocks noChangeArrowheads="1"/>
            </p:cNvSpPr>
            <p:nvPr/>
          </p:nvSpPr>
          <p:spPr bwMode="auto">
            <a:xfrm>
              <a:off x="1209795" y="1675698"/>
              <a:ext cx="771287" cy="579286"/>
            </a:xfrm>
            <a:prstGeom prst="ellipse">
              <a:avLst/>
            </a:prstGeom>
            <a:solidFill>
              <a:srgbClr val="99CCFF"/>
            </a:solidFill>
            <a:ln w="31750" algn="ctr">
              <a:solidFill>
                <a:srgbClr val="3366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2356" name="Oval 20"/>
            <p:cNvSpPr>
              <a:spLocks noChangeArrowheads="1"/>
            </p:cNvSpPr>
            <p:nvPr/>
          </p:nvSpPr>
          <p:spPr bwMode="auto">
            <a:xfrm>
              <a:off x="2471739" y="1609677"/>
              <a:ext cx="662780" cy="551308"/>
            </a:xfrm>
            <a:prstGeom prst="ellipse">
              <a:avLst/>
            </a:prstGeom>
            <a:solidFill>
              <a:srgbClr val="DADAFA"/>
            </a:solidFill>
            <a:ln w="31750" algn="ctr">
              <a:solidFill>
                <a:srgbClr val="C0C0C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2357" name="Oval 21"/>
            <p:cNvSpPr>
              <a:spLocks noChangeArrowheads="1"/>
            </p:cNvSpPr>
            <p:nvPr/>
          </p:nvSpPr>
          <p:spPr bwMode="auto">
            <a:xfrm>
              <a:off x="623768" y="1651235"/>
              <a:ext cx="55324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2358" name="Oval 22"/>
            <p:cNvSpPr>
              <a:spLocks noChangeArrowheads="1"/>
            </p:cNvSpPr>
            <p:nvPr/>
          </p:nvSpPr>
          <p:spPr bwMode="auto">
            <a:xfrm>
              <a:off x="771843" y="1308700"/>
              <a:ext cx="53697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2359" name="Oval 24"/>
            <p:cNvSpPr>
              <a:spLocks noChangeArrowheads="1"/>
            </p:cNvSpPr>
            <p:nvPr/>
          </p:nvSpPr>
          <p:spPr bwMode="auto">
            <a:xfrm>
              <a:off x="491966" y="2367787"/>
              <a:ext cx="55324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2360" name="Oval 31"/>
            <p:cNvSpPr>
              <a:spLocks noChangeArrowheads="1"/>
            </p:cNvSpPr>
            <p:nvPr/>
          </p:nvSpPr>
          <p:spPr bwMode="auto">
            <a:xfrm>
              <a:off x="2748876" y="1743165"/>
              <a:ext cx="53697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2361" name="Oval 34"/>
            <p:cNvSpPr>
              <a:spLocks noChangeArrowheads="1"/>
            </p:cNvSpPr>
            <p:nvPr/>
          </p:nvSpPr>
          <p:spPr bwMode="auto">
            <a:xfrm>
              <a:off x="1648897" y="1831317"/>
              <a:ext cx="53697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cxnSp>
          <p:nvCxnSpPr>
            <p:cNvPr id="12362" name="AutoShape 39"/>
            <p:cNvCxnSpPr>
              <a:cxnSpLocks noChangeShapeType="1"/>
              <a:stCxn id="12353" idx="5"/>
              <a:endCxn id="12355" idx="1"/>
            </p:cNvCxnSpPr>
            <p:nvPr/>
          </p:nvCxnSpPr>
          <p:spPr bwMode="auto">
            <a:xfrm>
              <a:off x="1041280" y="1747558"/>
              <a:ext cx="281467" cy="12974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12363" name="AutoShape 40"/>
            <p:cNvCxnSpPr>
              <a:cxnSpLocks noChangeShapeType="1"/>
              <a:stCxn id="12354" idx="7"/>
              <a:endCxn id="12355" idx="3"/>
            </p:cNvCxnSpPr>
            <p:nvPr/>
          </p:nvCxnSpPr>
          <p:spPr bwMode="auto">
            <a:xfrm flipV="1">
              <a:off x="764082" y="2170150"/>
              <a:ext cx="558665" cy="24977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12364" name="AutoShape 52"/>
            <p:cNvCxnSpPr>
              <a:cxnSpLocks noChangeShapeType="1"/>
              <a:stCxn id="12355" idx="6"/>
              <a:endCxn id="12356" idx="2"/>
            </p:cNvCxnSpPr>
            <p:nvPr/>
          </p:nvCxnSpPr>
          <p:spPr bwMode="auto">
            <a:xfrm flipV="1">
              <a:off x="1981082" y="1885331"/>
              <a:ext cx="490657" cy="8001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sp>
          <p:nvSpPr>
            <p:cNvPr id="12366" name="Text Box 230"/>
            <p:cNvSpPr txBox="1">
              <a:spLocks noChangeArrowheads="1"/>
            </p:cNvSpPr>
            <p:nvPr/>
          </p:nvSpPr>
          <p:spPr bwMode="auto">
            <a:xfrm>
              <a:off x="653475" y="1226582"/>
              <a:ext cx="174109" cy="24622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 smtClean="0"/>
                <a:t>t</a:t>
              </a:r>
              <a:endParaRPr lang="nl-NL" sz="1600" dirty="0"/>
            </a:p>
          </p:txBody>
        </p:sp>
        <p:sp>
          <p:nvSpPr>
            <p:cNvPr id="12367" name="Text Box 231"/>
            <p:cNvSpPr txBox="1">
              <a:spLocks noChangeArrowheads="1"/>
            </p:cNvSpPr>
            <p:nvPr/>
          </p:nvSpPr>
          <p:spPr bwMode="auto">
            <a:xfrm>
              <a:off x="517302" y="1419622"/>
              <a:ext cx="166266" cy="24622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 smtClean="0"/>
                <a:t>v</a:t>
              </a:r>
              <a:endParaRPr lang="nl-NL" sz="1600" dirty="0"/>
            </a:p>
          </p:txBody>
        </p:sp>
        <p:sp>
          <p:nvSpPr>
            <p:cNvPr id="12368" name="Text Box 232"/>
            <p:cNvSpPr txBox="1">
              <a:spLocks noChangeArrowheads="1"/>
            </p:cNvSpPr>
            <p:nvPr/>
          </p:nvSpPr>
          <p:spPr bwMode="auto">
            <a:xfrm>
              <a:off x="179512" y="2139702"/>
              <a:ext cx="294521" cy="260679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/>
                <a:t>A</a:t>
              </a:r>
            </a:p>
          </p:txBody>
        </p:sp>
        <p:sp>
          <p:nvSpPr>
            <p:cNvPr id="12369" name="Text Box 233"/>
            <p:cNvSpPr txBox="1">
              <a:spLocks noChangeArrowheads="1"/>
            </p:cNvSpPr>
            <p:nvPr/>
          </p:nvSpPr>
          <p:spPr bwMode="auto">
            <a:xfrm>
              <a:off x="1482924" y="1830058"/>
              <a:ext cx="294521" cy="24622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 err="1" smtClean="0"/>
                <a:t>F</a:t>
              </a:r>
              <a:r>
                <a:rPr lang="nl-NL" sz="1600" baseline="-25000" dirty="0" err="1" smtClean="0"/>
                <a:t>w</a:t>
              </a:r>
              <a:endParaRPr lang="nl-NL" sz="1600" baseline="-25000" dirty="0"/>
            </a:p>
          </p:txBody>
        </p:sp>
        <p:sp>
          <p:nvSpPr>
            <p:cNvPr id="12370" name="Text Box 234"/>
            <p:cNvSpPr txBox="1">
              <a:spLocks noChangeArrowheads="1"/>
            </p:cNvSpPr>
            <p:nvPr/>
          </p:nvSpPr>
          <p:spPr bwMode="auto">
            <a:xfrm>
              <a:off x="2599493" y="1588211"/>
              <a:ext cx="294521" cy="24622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 smtClean="0"/>
                <a:t>s</a:t>
              </a:r>
              <a:endParaRPr lang="nl-NL" sz="1600" dirty="0"/>
            </a:p>
          </p:txBody>
        </p:sp>
        <p:sp>
          <p:nvSpPr>
            <p:cNvPr id="12371" name="Text Box 249"/>
            <p:cNvSpPr txBox="1">
              <a:spLocks noChangeArrowheads="1"/>
            </p:cNvSpPr>
            <p:nvPr/>
          </p:nvSpPr>
          <p:spPr bwMode="auto">
            <a:xfrm>
              <a:off x="1192452" y="1196164"/>
              <a:ext cx="1845231" cy="260679"/>
            </a:xfrm>
            <a:prstGeom prst="rect">
              <a:avLst/>
            </a:prstGeom>
            <a:solidFill>
              <a:srgbClr val="FFCC99"/>
            </a:solidFill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>
                <a:spcBef>
                  <a:spcPct val="50000"/>
                </a:spcBef>
                <a:buFontTx/>
                <a:buNone/>
              </a:pPr>
              <a:r>
                <a:rPr lang="nl-NL" sz="1600" dirty="0" smtClean="0"/>
                <a:t>far, </a:t>
              </a:r>
              <a:r>
                <a:rPr lang="nl-NL" sz="1600" dirty="0" err="1" smtClean="0"/>
                <a:t>little</a:t>
              </a:r>
              <a:r>
                <a:rPr lang="nl-NL" sz="1600" dirty="0" smtClean="0"/>
                <a:t> effort</a:t>
              </a:r>
              <a:endParaRPr lang="nl-NL" sz="1600" dirty="0"/>
            </a:p>
          </p:txBody>
        </p:sp>
        <p:sp>
          <p:nvSpPr>
            <p:cNvPr id="124" name="Text Box 234"/>
            <p:cNvSpPr txBox="1">
              <a:spLocks noChangeArrowheads="1"/>
            </p:cNvSpPr>
            <p:nvPr/>
          </p:nvSpPr>
          <p:spPr bwMode="auto">
            <a:xfrm>
              <a:off x="2883278" y="1779185"/>
              <a:ext cx="294521" cy="24622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 smtClean="0"/>
                <a:t>W</a:t>
              </a:r>
              <a:endParaRPr lang="nl-NL" sz="1600" dirty="0"/>
            </a:p>
          </p:txBody>
        </p:sp>
        <p:sp>
          <p:nvSpPr>
            <p:cNvPr id="125" name="Oval 31"/>
            <p:cNvSpPr>
              <a:spLocks noChangeArrowheads="1"/>
            </p:cNvSpPr>
            <p:nvPr/>
          </p:nvSpPr>
          <p:spPr bwMode="auto">
            <a:xfrm>
              <a:off x="2838413" y="1899320"/>
              <a:ext cx="53697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26" name="Oval 31"/>
            <p:cNvSpPr>
              <a:spLocks noChangeArrowheads="1"/>
            </p:cNvSpPr>
            <p:nvPr/>
          </p:nvSpPr>
          <p:spPr bwMode="auto">
            <a:xfrm>
              <a:off x="592038" y="2483352"/>
              <a:ext cx="53697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27" name="Oval 31"/>
            <p:cNvSpPr>
              <a:spLocks noChangeArrowheads="1"/>
            </p:cNvSpPr>
            <p:nvPr/>
          </p:nvSpPr>
          <p:spPr bwMode="auto">
            <a:xfrm>
              <a:off x="369413" y="2257334"/>
              <a:ext cx="53697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37" name="Text Box 232"/>
            <p:cNvSpPr txBox="1">
              <a:spLocks noChangeArrowheads="1"/>
            </p:cNvSpPr>
            <p:nvPr/>
          </p:nvSpPr>
          <p:spPr bwMode="auto">
            <a:xfrm>
              <a:off x="323528" y="2283718"/>
              <a:ext cx="294521" cy="24622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 smtClean="0">
                  <a:sym typeface="Symbol"/>
                </a:rPr>
                <a:t></a:t>
              </a:r>
              <a:endParaRPr lang="nl-NL" sz="1600" dirty="0"/>
            </a:p>
          </p:txBody>
        </p:sp>
        <p:sp>
          <p:nvSpPr>
            <p:cNvPr id="138" name="Text Box 232"/>
            <p:cNvSpPr txBox="1">
              <a:spLocks noChangeArrowheads="1"/>
            </p:cNvSpPr>
            <p:nvPr/>
          </p:nvSpPr>
          <p:spPr bwMode="auto">
            <a:xfrm>
              <a:off x="467544" y="2427734"/>
              <a:ext cx="294521" cy="24622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 smtClean="0"/>
                <a:t>c</a:t>
              </a:r>
              <a:endParaRPr lang="nl-NL" sz="1600" dirty="0"/>
            </a:p>
          </p:txBody>
        </p:sp>
        <p:cxnSp>
          <p:nvCxnSpPr>
            <p:cNvPr id="149" name="AutoShape 39"/>
            <p:cNvCxnSpPr>
              <a:cxnSpLocks noChangeShapeType="1"/>
              <a:stCxn id="12353" idx="6"/>
              <a:endCxn id="12356" idx="1"/>
            </p:cNvCxnSpPr>
            <p:nvPr/>
          </p:nvCxnSpPr>
          <p:spPr bwMode="auto">
            <a:xfrm>
              <a:off x="1154232" y="1542304"/>
              <a:ext cx="1414569" cy="14811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285924" name="Groep 285923"/>
          <p:cNvGrpSpPr/>
          <p:nvPr/>
        </p:nvGrpSpPr>
        <p:grpSpPr>
          <a:xfrm>
            <a:off x="4297426" y="357180"/>
            <a:ext cx="2794854" cy="1809745"/>
            <a:chOff x="4297426" y="357180"/>
            <a:chExt cx="2794854" cy="1809745"/>
          </a:xfrm>
        </p:grpSpPr>
        <p:sp>
          <p:nvSpPr>
            <p:cNvPr id="173" name="Oval 17"/>
            <p:cNvSpPr>
              <a:spLocks noChangeArrowheads="1"/>
            </p:cNvSpPr>
            <p:nvPr/>
          </p:nvSpPr>
          <p:spPr bwMode="auto">
            <a:xfrm>
              <a:off x="4297426" y="413047"/>
              <a:ext cx="771287" cy="580546"/>
            </a:xfrm>
            <a:prstGeom prst="ellipse">
              <a:avLst/>
            </a:prstGeom>
            <a:solidFill>
              <a:srgbClr val="CCFFCC"/>
            </a:solidFill>
            <a:ln w="31750" algn="ctr">
              <a:solidFill>
                <a:srgbClr val="339966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74" name="Oval 18"/>
            <p:cNvSpPr>
              <a:spLocks noChangeArrowheads="1"/>
            </p:cNvSpPr>
            <p:nvPr/>
          </p:nvSpPr>
          <p:spPr bwMode="auto">
            <a:xfrm>
              <a:off x="4322978" y="1586379"/>
              <a:ext cx="769660" cy="580546"/>
            </a:xfrm>
            <a:prstGeom prst="ellipse">
              <a:avLst/>
            </a:prstGeom>
            <a:solidFill>
              <a:srgbClr val="FFFF99"/>
            </a:solidFill>
            <a:ln w="31750" algn="ctr">
              <a:solidFill>
                <a:srgbClr val="FFCC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75" name="Oval 19"/>
            <p:cNvSpPr>
              <a:spLocks noChangeArrowheads="1"/>
            </p:cNvSpPr>
            <p:nvPr/>
          </p:nvSpPr>
          <p:spPr bwMode="auto">
            <a:xfrm>
              <a:off x="5124276" y="836714"/>
              <a:ext cx="771287" cy="579286"/>
            </a:xfrm>
            <a:prstGeom prst="ellipse">
              <a:avLst/>
            </a:prstGeom>
            <a:solidFill>
              <a:srgbClr val="99CCFF"/>
            </a:solidFill>
            <a:ln w="31750" algn="ctr">
              <a:solidFill>
                <a:srgbClr val="3366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76" name="Oval 20"/>
            <p:cNvSpPr>
              <a:spLocks noChangeArrowheads="1"/>
            </p:cNvSpPr>
            <p:nvPr/>
          </p:nvSpPr>
          <p:spPr bwMode="auto">
            <a:xfrm>
              <a:off x="6386220" y="770693"/>
              <a:ext cx="662780" cy="551308"/>
            </a:xfrm>
            <a:prstGeom prst="ellipse">
              <a:avLst/>
            </a:prstGeom>
            <a:solidFill>
              <a:srgbClr val="DADAFA"/>
            </a:solidFill>
            <a:ln w="31750" algn="ctr">
              <a:solidFill>
                <a:srgbClr val="C0C0C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77" name="Oval 21"/>
            <p:cNvSpPr>
              <a:spLocks noChangeArrowheads="1"/>
            </p:cNvSpPr>
            <p:nvPr/>
          </p:nvSpPr>
          <p:spPr bwMode="auto">
            <a:xfrm>
              <a:off x="4538249" y="812251"/>
              <a:ext cx="55324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78" name="Oval 22"/>
            <p:cNvSpPr>
              <a:spLocks noChangeArrowheads="1"/>
            </p:cNvSpPr>
            <p:nvPr/>
          </p:nvSpPr>
          <p:spPr bwMode="auto">
            <a:xfrm>
              <a:off x="4686324" y="469716"/>
              <a:ext cx="53697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79" name="Oval 24"/>
            <p:cNvSpPr>
              <a:spLocks noChangeArrowheads="1"/>
            </p:cNvSpPr>
            <p:nvPr/>
          </p:nvSpPr>
          <p:spPr bwMode="auto">
            <a:xfrm>
              <a:off x="4707808" y="1844058"/>
              <a:ext cx="55324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80" name="Oval 31"/>
            <p:cNvSpPr>
              <a:spLocks noChangeArrowheads="1"/>
            </p:cNvSpPr>
            <p:nvPr/>
          </p:nvSpPr>
          <p:spPr bwMode="auto">
            <a:xfrm>
              <a:off x="6663357" y="904181"/>
              <a:ext cx="53697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81" name="Oval 34"/>
            <p:cNvSpPr>
              <a:spLocks noChangeArrowheads="1"/>
            </p:cNvSpPr>
            <p:nvPr/>
          </p:nvSpPr>
          <p:spPr bwMode="auto">
            <a:xfrm>
              <a:off x="5563378" y="992333"/>
              <a:ext cx="53697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cxnSp>
          <p:nvCxnSpPr>
            <p:cNvPr id="182" name="AutoShape 39"/>
            <p:cNvCxnSpPr>
              <a:cxnSpLocks noChangeShapeType="1"/>
              <a:stCxn id="173" idx="5"/>
              <a:endCxn id="175" idx="1"/>
            </p:cNvCxnSpPr>
            <p:nvPr/>
          </p:nvCxnSpPr>
          <p:spPr bwMode="auto">
            <a:xfrm>
              <a:off x="4955761" y="908574"/>
              <a:ext cx="281467" cy="12974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183" name="AutoShape 40"/>
            <p:cNvCxnSpPr>
              <a:cxnSpLocks noChangeShapeType="1"/>
              <a:stCxn id="174" idx="7"/>
              <a:endCxn id="175" idx="3"/>
            </p:cNvCxnSpPr>
            <p:nvPr/>
          </p:nvCxnSpPr>
          <p:spPr bwMode="auto">
            <a:xfrm flipV="1">
              <a:off x="4979924" y="1331166"/>
              <a:ext cx="257304" cy="340232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184" name="AutoShape 52"/>
            <p:cNvCxnSpPr>
              <a:cxnSpLocks noChangeShapeType="1"/>
              <a:stCxn id="175" idx="6"/>
              <a:endCxn id="176" idx="2"/>
            </p:cNvCxnSpPr>
            <p:nvPr/>
          </p:nvCxnSpPr>
          <p:spPr bwMode="auto">
            <a:xfrm flipV="1">
              <a:off x="5895563" y="1046347"/>
              <a:ext cx="490657" cy="8001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sp>
          <p:nvSpPr>
            <p:cNvPr id="185" name="Text Box 230"/>
            <p:cNvSpPr txBox="1">
              <a:spLocks noChangeArrowheads="1"/>
            </p:cNvSpPr>
            <p:nvPr/>
          </p:nvSpPr>
          <p:spPr bwMode="auto">
            <a:xfrm>
              <a:off x="4567956" y="387598"/>
              <a:ext cx="174109" cy="24622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/>
                <a:t>s</a:t>
              </a:r>
            </a:p>
          </p:txBody>
        </p:sp>
        <p:sp>
          <p:nvSpPr>
            <p:cNvPr id="186" name="Text Box 231"/>
            <p:cNvSpPr txBox="1">
              <a:spLocks noChangeArrowheads="1"/>
            </p:cNvSpPr>
            <p:nvPr/>
          </p:nvSpPr>
          <p:spPr bwMode="auto">
            <a:xfrm>
              <a:off x="4431783" y="580638"/>
              <a:ext cx="166266" cy="24622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 smtClean="0"/>
                <a:t>v</a:t>
              </a:r>
              <a:endParaRPr lang="nl-NL" sz="1600" dirty="0"/>
            </a:p>
          </p:txBody>
        </p:sp>
        <p:sp>
          <p:nvSpPr>
            <p:cNvPr id="187" name="Text Box 232"/>
            <p:cNvSpPr txBox="1">
              <a:spLocks noChangeArrowheads="1"/>
            </p:cNvSpPr>
            <p:nvPr/>
          </p:nvSpPr>
          <p:spPr bwMode="auto">
            <a:xfrm>
              <a:off x="4395354" y="1615973"/>
              <a:ext cx="294521" cy="260679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/>
                <a:t>A</a:t>
              </a:r>
            </a:p>
          </p:txBody>
        </p:sp>
        <p:sp>
          <p:nvSpPr>
            <p:cNvPr id="188" name="Text Box 233"/>
            <p:cNvSpPr txBox="1">
              <a:spLocks noChangeArrowheads="1"/>
            </p:cNvSpPr>
            <p:nvPr/>
          </p:nvSpPr>
          <p:spPr bwMode="auto">
            <a:xfrm>
              <a:off x="5397405" y="991074"/>
              <a:ext cx="294521" cy="24622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 err="1" smtClean="0"/>
                <a:t>F</a:t>
              </a:r>
              <a:r>
                <a:rPr lang="nl-NL" sz="1600" baseline="-25000" dirty="0" err="1" smtClean="0"/>
                <a:t>w</a:t>
              </a:r>
              <a:endParaRPr lang="nl-NL" sz="1600" baseline="-25000" dirty="0"/>
            </a:p>
          </p:txBody>
        </p:sp>
        <p:sp>
          <p:nvSpPr>
            <p:cNvPr id="189" name="Text Box 234"/>
            <p:cNvSpPr txBox="1">
              <a:spLocks noChangeArrowheads="1"/>
            </p:cNvSpPr>
            <p:nvPr/>
          </p:nvSpPr>
          <p:spPr bwMode="auto">
            <a:xfrm>
              <a:off x="6513974" y="749227"/>
              <a:ext cx="294521" cy="24622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/>
                <a:t>t</a:t>
              </a:r>
            </a:p>
          </p:txBody>
        </p:sp>
        <p:sp>
          <p:nvSpPr>
            <p:cNvPr id="190" name="Text Box 249"/>
            <p:cNvSpPr txBox="1">
              <a:spLocks noChangeArrowheads="1"/>
            </p:cNvSpPr>
            <p:nvPr/>
          </p:nvSpPr>
          <p:spPr bwMode="auto">
            <a:xfrm>
              <a:off x="5106933" y="357180"/>
              <a:ext cx="1845231" cy="246221"/>
            </a:xfrm>
            <a:prstGeom prst="rect">
              <a:avLst/>
            </a:prstGeom>
            <a:solidFill>
              <a:srgbClr val="FFCC99"/>
            </a:solidFill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>
                <a:spcBef>
                  <a:spcPct val="50000"/>
                </a:spcBef>
                <a:buFontTx/>
                <a:buNone/>
              </a:pPr>
              <a:r>
                <a:rPr lang="nl-NL" sz="1600" dirty="0" err="1" smtClean="0"/>
                <a:t>little</a:t>
              </a:r>
              <a:r>
                <a:rPr lang="nl-NL" sz="1600" dirty="0" smtClean="0"/>
                <a:t> effort, brief</a:t>
              </a:r>
              <a:endParaRPr lang="nl-NL" sz="1600" dirty="0"/>
            </a:p>
          </p:txBody>
        </p:sp>
        <p:sp>
          <p:nvSpPr>
            <p:cNvPr id="191" name="Text Box 234"/>
            <p:cNvSpPr txBox="1">
              <a:spLocks noChangeArrowheads="1"/>
            </p:cNvSpPr>
            <p:nvPr/>
          </p:nvSpPr>
          <p:spPr bwMode="auto">
            <a:xfrm>
              <a:off x="6797759" y="940201"/>
              <a:ext cx="294521" cy="24622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 smtClean="0"/>
                <a:t>W</a:t>
              </a:r>
              <a:endParaRPr lang="nl-NL" sz="1600" dirty="0"/>
            </a:p>
          </p:txBody>
        </p:sp>
        <p:sp>
          <p:nvSpPr>
            <p:cNvPr id="192" name="Oval 31"/>
            <p:cNvSpPr>
              <a:spLocks noChangeArrowheads="1"/>
            </p:cNvSpPr>
            <p:nvPr/>
          </p:nvSpPr>
          <p:spPr bwMode="auto">
            <a:xfrm>
              <a:off x="6752894" y="1060336"/>
              <a:ext cx="53697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93" name="Oval 31"/>
            <p:cNvSpPr>
              <a:spLocks noChangeArrowheads="1"/>
            </p:cNvSpPr>
            <p:nvPr/>
          </p:nvSpPr>
          <p:spPr bwMode="auto">
            <a:xfrm>
              <a:off x="4807880" y="1959623"/>
              <a:ext cx="53697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94" name="Oval 31"/>
            <p:cNvSpPr>
              <a:spLocks noChangeArrowheads="1"/>
            </p:cNvSpPr>
            <p:nvPr/>
          </p:nvSpPr>
          <p:spPr bwMode="auto">
            <a:xfrm>
              <a:off x="4585255" y="1733605"/>
              <a:ext cx="53697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95" name="Text Box 232"/>
            <p:cNvSpPr txBox="1">
              <a:spLocks noChangeArrowheads="1"/>
            </p:cNvSpPr>
            <p:nvPr/>
          </p:nvSpPr>
          <p:spPr bwMode="auto">
            <a:xfrm>
              <a:off x="4539370" y="1759989"/>
              <a:ext cx="294521" cy="24622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 smtClean="0">
                  <a:sym typeface="Symbol"/>
                </a:rPr>
                <a:t></a:t>
              </a:r>
              <a:endParaRPr lang="nl-NL" sz="1600" dirty="0"/>
            </a:p>
          </p:txBody>
        </p:sp>
        <p:sp>
          <p:nvSpPr>
            <p:cNvPr id="196" name="Text Box 232"/>
            <p:cNvSpPr txBox="1">
              <a:spLocks noChangeArrowheads="1"/>
            </p:cNvSpPr>
            <p:nvPr/>
          </p:nvSpPr>
          <p:spPr bwMode="auto">
            <a:xfrm>
              <a:off x="4683386" y="1904005"/>
              <a:ext cx="294521" cy="24622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 smtClean="0"/>
                <a:t>c</a:t>
              </a:r>
              <a:endParaRPr lang="nl-NL" sz="1600" dirty="0"/>
            </a:p>
          </p:txBody>
        </p:sp>
        <p:cxnSp>
          <p:nvCxnSpPr>
            <p:cNvPr id="197" name="AutoShape 39"/>
            <p:cNvCxnSpPr>
              <a:cxnSpLocks noChangeShapeType="1"/>
              <a:stCxn id="173" idx="6"/>
              <a:endCxn id="176" idx="1"/>
            </p:cNvCxnSpPr>
            <p:nvPr/>
          </p:nvCxnSpPr>
          <p:spPr bwMode="auto">
            <a:xfrm>
              <a:off x="5068713" y="703320"/>
              <a:ext cx="1414569" cy="14811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285926" name="Groep 285925"/>
          <p:cNvGrpSpPr/>
          <p:nvPr/>
        </p:nvGrpSpPr>
        <p:grpSpPr>
          <a:xfrm>
            <a:off x="874802" y="3093484"/>
            <a:ext cx="2807421" cy="1643700"/>
            <a:chOff x="874802" y="3093484"/>
            <a:chExt cx="2807421" cy="1643700"/>
          </a:xfrm>
        </p:grpSpPr>
        <p:sp>
          <p:nvSpPr>
            <p:cNvPr id="198" name="Oval 17"/>
            <p:cNvSpPr>
              <a:spLocks noChangeArrowheads="1"/>
            </p:cNvSpPr>
            <p:nvPr/>
          </p:nvSpPr>
          <p:spPr bwMode="auto">
            <a:xfrm>
              <a:off x="887369" y="3149351"/>
              <a:ext cx="771287" cy="580546"/>
            </a:xfrm>
            <a:prstGeom prst="ellipse">
              <a:avLst/>
            </a:prstGeom>
            <a:solidFill>
              <a:srgbClr val="CCFFCC"/>
            </a:solidFill>
            <a:ln w="31750" algn="ctr">
              <a:solidFill>
                <a:srgbClr val="339966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199" name="Oval 18"/>
            <p:cNvSpPr>
              <a:spLocks noChangeArrowheads="1"/>
            </p:cNvSpPr>
            <p:nvPr/>
          </p:nvSpPr>
          <p:spPr bwMode="auto">
            <a:xfrm>
              <a:off x="874802" y="4156638"/>
              <a:ext cx="769660" cy="580546"/>
            </a:xfrm>
            <a:prstGeom prst="ellipse">
              <a:avLst/>
            </a:prstGeom>
            <a:solidFill>
              <a:srgbClr val="FFFF99"/>
            </a:solidFill>
            <a:ln w="31750" algn="ctr">
              <a:solidFill>
                <a:srgbClr val="FFCC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200" name="Oval 19"/>
            <p:cNvSpPr>
              <a:spLocks noChangeArrowheads="1"/>
            </p:cNvSpPr>
            <p:nvPr/>
          </p:nvSpPr>
          <p:spPr bwMode="auto">
            <a:xfrm>
              <a:off x="1714219" y="3573018"/>
              <a:ext cx="771287" cy="579286"/>
            </a:xfrm>
            <a:prstGeom prst="ellipse">
              <a:avLst/>
            </a:prstGeom>
            <a:solidFill>
              <a:srgbClr val="99CCFF"/>
            </a:solidFill>
            <a:ln w="31750" algn="ctr">
              <a:solidFill>
                <a:srgbClr val="3366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201" name="Oval 20"/>
            <p:cNvSpPr>
              <a:spLocks noChangeArrowheads="1"/>
            </p:cNvSpPr>
            <p:nvPr/>
          </p:nvSpPr>
          <p:spPr bwMode="auto">
            <a:xfrm>
              <a:off x="2976163" y="3506997"/>
              <a:ext cx="662780" cy="551308"/>
            </a:xfrm>
            <a:prstGeom prst="ellipse">
              <a:avLst/>
            </a:prstGeom>
            <a:solidFill>
              <a:srgbClr val="DADAFA"/>
            </a:solidFill>
            <a:ln w="31750" algn="ctr">
              <a:solidFill>
                <a:srgbClr val="C0C0C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202" name="Oval 21"/>
            <p:cNvSpPr>
              <a:spLocks noChangeArrowheads="1"/>
            </p:cNvSpPr>
            <p:nvPr/>
          </p:nvSpPr>
          <p:spPr bwMode="auto">
            <a:xfrm>
              <a:off x="1128192" y="3548555"/>
              <a:ext cx="55324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sp>
          <p:nvSpPr>
            <p:cNvPr id="205" name="Oval 31"/>
            <p:cNvSpPr>
              <a:spLocks noChangeArrowheads="1"/>
            </p:cNvSpPr>
            <p:nvPr/>
          </p:nvSpPr>
          <p:spPr bwMode="auto">
            <a:xfrm>
              <a:off x="3253300" y="3640485"/>
              <a:ext cx="53697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cxnSp>
          <p:nvCxnSpPr>
            <p:cNvPr id="207" name="AutoShape 39"/>
            <p:cNvCxnSpPr>
              <a:cxnSpLocks noChangeShapeType="1"/>
              <a:stCxn id="198" idx="5"/>
              <a:endCxn id="200" idx="1"/>
            </p:cNvCxnSpPr>
            <p:nvPr/>
          </p:nvCxnSpPr>
          <p:spPr bwMode="auto">
            <a:xfrm>
              <a:off x="1545704" y="3644878"/>
              <a:ext cx="281467" cy="12974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208" name="AutoShape 40"/>
            <p:cNvCxnSpPr>
              <a:cxnSpLocks noChangeShapeType="1"/>
              <a:stCxn id="199" idx="7"/>
              <a:endCxn id="200" idx="3"/>
            </p:cNvCxnSpPr>
            <p:nvPr/>
          </p:nvCxnSpPr>
          <p:spPr bwMode="auto">
            <a:xfrm flipV="1">
              <a:off x="1531748" y="4067470"/>
              <a:ext cx="295423" cy="174187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209" name="AutoShape 52"/>
            <p:cNvCxnSpPr>
              <a:cxnSpLocks noChangeShapeType="1"/>
              <a:stCxn id="200" idx="6"/>
              <a:endCxn id="201" idx="2"/>
            </p:cNvCxnSpPr>
            <p:nvPr/>
          </p:nvCxnSpPr>
          <p:spPr bwMode="auto">
            <a:xfrm flipV="1">
              <a:off x="2485506" y="3782651"/>
              <a:ext cx="490657" cy="8001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sp>
          <p:nvSpPr>
            <p:cNvPr id="211" name="Text Box 231"/>
            <p:cNvSpPr txBox="1">
              <a:spLocks noChangeArrowheads="1"/>
            </p:cNvSpPr>
            <p:nvPr/>
          </p:nvSpPr>
          <p:spPr bwMode="auto">
            <a:xfrm>
              <a:off x="1021726" y="3316942"/>
              <a:ext cx="166266" cy="24622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 smtClean="0"/>
                <a:t>v</a:t>
              </a:r>
              <a:endParaRPr lang="nl-NL" sz="1600" dirty="0"/>
            </a:p>
          </p:txBody>
        </p:sp>
        <p:sp>
          <p:nvSpPr>
            <p:cNvPr id="214" name="Text Box 234"/>
            <p:cNvSpPr txBox="1">
              <a:spLocks noChangeArrowheads="1"/>
            </p:cNvSpPr>
            <p:nvPr/>
          </p:nvSpPr>
          <p:spPr bwMode="auto">
            <a:xfrm>
              <a:off x="3131840" y="3549665"/>
              <a:ext cx="294521" cy="24622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/>
                <a:t>t</a:t>
              </a:r>
            </a:p>
          </p:txBody>
        </p:sp>
        <p:sp>
          <p:nvSpPr>
            <p:cNvPr id="215" name="Text Box 249"/>
            <p:cNvSpPr txBox="1">
              <a:spLocks noChangeArrowheads="1"/>
            </p:cNvSpPr>
            <p:nvPr/>
          </p:nvSpPr>
          <p:spPr bwMode="auto">
            <a:xfrm>
              <a:off x="1696876" y="3093484"/>
              <a:ext cx="1845231" cy="246221"/>
            </a:xfrm>
            <a:prstGeom prst="rect">
              <a:avLst/>
            </a:prstGeom>
            <a:solidFill>
              <a:srgbClr val="FFCC99"/>
            </a:solidFill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>
                <a:spcBef>
                  <a:spcPct val="50000"/>
                </a:spcBef>
                <a:buFontTx/>
                <a:buNone/>
              </a:pPr>
              <a:r>
                <a:rPr lang="nl-NL" sz="1600" dirty="0" smtClean="0"/>
                <a:t>brief, far</a:t>
              </a:r>
              <a:endParaRPr lang="nl-NL" sz="1600" dirty="0"/>
            </a:p>
          </p:txBody>
        </p:sp>
        <p:sp>
          <p:nvSpPr>
            <p:cNvPr id="216" name="Text Box 234"/>
            <p:cNvSpPr txBox="1">
              <a:spLocks noChangeArrowheads="1"/>
            </p:cNvSpPr>
            <p:nvPr/>
          </p:nvSpPr>
          <p:spPr bwMode="auto">
            <a:xfrm>
              <a:off x="3387702" y="3676505"/>
              <a:ext cx="294521" cy="24622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/>
                <a:t>s</a:t>
              </a:r>
            </a:p>
          </p:txBody>
        </p:sp>
        <p:sp>
          <p:nvSpPr>
            <p:cNvPr id="217" name="Oval 31"/>
            <p:cNvSpPr>
              <a:spLocks noChangeArrowheads="1"/>
            </p:cNvSpPr>
            <p:nvPr/>
          </p:nvSpPr>
          <p:spPr bwMode="auto">
            <a:xfrm>
              <a:off x="3342837" y="3796640"/>
              <a:ext cx="53697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  <p:cxnSp>
          <p:nvCxnSpPr>
            <p:cNvPr id="222" name="AutoShape 39"/>
            <p:cNvCxnSpPr>
              <a:cxnSpLocks noChangeShapeType="1"/>
              <a:stCxn id="198" idx="6"/>
              <a:endCxn id="201" idx="1"/>
            </p:cNvCxnSpPr>
            <p:nvPr/>
          </p:nvCxnSpPr>
          <p:spPr bwMode="auto">
            <a:xfrm>
              <a:off x="1658656" y="3439624"/>
              <a:ext cx="1414569" cy="14811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sp>
          <p:nvSpPr>
            <p:cNvPr id="223" name="Text Box 234"/>
            <p:cNvSpPr txBox="1">
              <a:spLocks noChangeArrowheads="1"/>
            </p:cNvSpPr>
            <p:nvPr/>
          </p:nvSpPr>
          <p:spPr bwMode="auto">
            <a:xfrm>
              <a:off x="1115616" y="3189625"/>
              <a:ext cx="639547" cy="246221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180975" indent="-180975" algn="l">
                <a:spcBef>
                  <a:spcPct val="50000"/>
                </a:spcBef>
                <a:buFontTx/>
                <a:buNone/>
              </a:pPr>
              <a:r>
                <a:rPr lang="nl-NL" sz="1600" dirty="0" err="1"/>
                <a:t>s</a:t>
              </a:r>
              <a:r>
                <a:rPr lang="nl-NL" sz="1400" baseline="-25000" dirty="0" err="1" smtClean="0"/>
                <a:t>dummy</a:t>
              </a:r>
              <a:endParaRPr lang="nl-NL" sz="1400" baseline="-25000" dirty="0"/>
            </a:p>
          </p:txBody>
        </p:sp>
        <p:sp>
          <p:nvSpPr>
            <p:cNvPr id="224" name="Oval 31"/>
            <p:cNvSpPr>
              <a:spLocks noChangeArrowheads="1"/>
            </p:cNvSpPr>
            <p:nvPr/>
          </p:nvSpPr>
          <p:spPr bwMode="auto">
            <a:xfrm>
              <a:off x="1259632" y="3291830"/>
              <a:ext cx="53697" cy="45335"/>
            </a:xfrm>
            <a:prstGeom prst="ellipse">
              <a:avLst/>
            </a:prstGeom>
            <a:solidFill>
              <a:srgbClr val="000000"/>
            </a:solidFill>
            <a:ln w="50800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0909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5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50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51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ep 54"/>
          <p:cNvGrpSpPr/>
          <p:nvPr/>
        </p:nvGrpSpPr>
        <p:grpSpPr>
          <a:xfrm>
            <a:off x="3491542" y="2684456"/>
            <a:ext cx="5472114" cy="2384822"/>
            <a:chOff x="3492500" y="2733676"/>
            <a:chExt cx="5472114" cy="2384822"/>
          </a:xfrm>
        </p:grpSpPr>
        <p:grpSp>
          <p:nvGrpSpPr>
            <p:cNvPr id="56" name="Groep 9"/>
            <p:cNvGrpSpPr/>
            <p:nvPr/>
          </p:nvGrpSpPr>
          <p:grpSpPr>
            <a:xfrm>
              <a:off x="6624000" y="4217868"/>
              <a:ext cx="1516652" cy="697693"/>
              <a:chOff x="6615066" y="4217868"/>
              <a:chExt cx="1516652" cy="697693"/>
            </a:xfrm>
          </p:grpSpPr>
          <p:pic>
            <p:nvPicPr>
              <p:cNvPr id="100" name="Afbeelding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15066" y="4227933"/>
                <a:ext cx="1516652" cy="665535"/>
              </a:xfrm>
              <a:prstGeom prst="rect">
                <a:avLst/>
              </a:prstGeom>
              <a:effectLst>
                <a:softEdge rad="0"/>
              </a:effectLst>
            </p:spPr>
          </p:pic>
          <p:cxnSp>
            <p:nvCxnSpPr>
              <p:cNvPr id="101" name="Rechte verbindingslijn 11"/>
              <p:cNvCxnSpPr/>
              <p:nvPr/>
            </p:nvCxnSpPr>
            <p:spPr>
              <a:xfrm flipH="1">
                <a:off x="7690474" y="4217868"/>
                <a:ext cx="206137" cy="697693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192"/>
            <p:cNvGrpSpPr>
              <a:grpSpLocks/>
            </p:cNvGrpSpPr>
            <p:nvPr/>
          </p:nvGrpSpPr>
          <p:grpSpPr bwMode="auto">
            <a:xfrm>
              <a:off x="4427539" y="2733676"/>
              <a:ext cx="4537075" cy="2269331"/>
              <a:chOff x="2472" y="1162"/>
              <a:chExt cx="2495" cy="1452"/>
            </a:xfrm>
          </p:grpSpPr>
          <p:sp>
            <p:nvSpPr>
              <p:cNvPr id="63" name="Oval 193"/>
              <p:cNvSpPr>
                <a:spLocks noChangeArrowheads="1"/>
              </p:cNvSpPr>
              <p:nvPr/>
            </p:nvSpPr>
            <p:spPr bwMode="auto">
              <a:xfrm>
                <a:off x="2699" y="1162"/>
                <a:ext cx="635" cy="590"/>
              </a:xfrm>
              <a:prstGeom prst="ellipse">
                <a:avLst/>
              </a:prstGeom>
              <a:solidFill>
                <a:srgbClr val="CCFFCC"/>
              </a:solidFill>
              <a:ln w="31750" algn="ctr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64" name="Oval 194"/>
              <p:cNvSpPr>
                <a:spLocks noChangeArrowheads="1"/>
              </p:cNvSpPr>
              <p:nvPr/>
            </p:nvSpPr>
            <p:spPr bwMode="auto">
              <a:xfrm>
                <a:off x="2472" y="2024"/>
                <a:ext cx="635" cy="590"/>
              </a:xfrm>
              <a:prstGeom prst="ellipse">
                <a:avLst/>
              </a:prstGeom>
              <a:solidFill>
                <a:srgbClr val="FFFF99"/>
              </a:solidFill>
              <a:ln w="31750" algn="ctr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65" name="Oval 195"/>
              <p:cNvSpPr>
                <a:spLocks noChangeArrowheads="1"/>
              </p:cNvSpPr>
              <p:nvPr/>
            </p:nvSpPr>
            <p:spPr bwMode="auto">
              <a:xfrm>
                <a:off x="3379" y="1525"/>
                <a:ext cx="635" cy="590"/>
              </a:xfrm>
              <a:prstGeom prst="ellipse">
                <a:avLst/>
              </a:prstGeom>
              <a:solidFill>
                <a:srgbClr val="99CCFF"/>
              </a:solidFill>
              <a:ln w="31750" algn="ctr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66" name="Oval 196"/>
              <p:cNvSpPr>
                <a:spLocks noChangeArrowheads="1"/>
              </p:cNvSpPr>
              <p:nvPr/>
            </p:nvSpPr>
            <p:spPr bwMode="auto">
              <a:xfrm>
                <a:off x="4422" y="1525"/>
                <a:ext cx="545" cy="499"/>
              </a:xfrm>
              <a:prstGeom prst="ellipse">
                <a:avLst/>
              </a:prstGeom>
              <a:solidFill>
                <a:srgbClr val="DADAFA"/>
              </a:solidFill>
              <a:ln w="317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67" name="Oval 197"/>
              <p:cNvSpPr>
                <a:spLocks noChangeArrowheads="1"/>
              </p:cNvSpPr>
              <p:nvPr/>
            </p:nvSpPr>
            <p:spPr bwMode="auto">
              <a:xfrm>
                <a:off x="2789" y="1434"/>
                <a:ext cx="45" cy="46"/>
              </a:xfrm>
              <a:prstGeom prst="ellipse">
                <a:avLst/>
              </a:prstGeom>
              <a:solidFill>
                <a:srgbClr val="000000"/>
              </a:solidFill>
              <a:ln w="50800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68" name="Oval 198"/>
              <p:cNvSpPr>
                <a:spLocks noChangeArrowheads="1"/>
              </p:cNvSpPr>
              <p:nvPr/>
            </p:nvSpPr>
            <p:spPr bwMode="auto">
              <a:xfrm>
                <a:off x="3152" y="1298"/>
                <a:ext cx="45" cy="46"/>
              </a:xfrm>
              <a:prstGeom prst="ellipse">
                <a:avLst/>
              </a:prstGeom>
              <a:solidFill>
                <a:srgbClr val="000000"/>
              </a:solidFill>
              <a:ln w="50800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69" name="Oval 199"/>
              <p:cNvSpPr>
                <a:spLocks noChangeArrowheads="1"/>
              </p:cNvSpPr>
              <p:nvPr/>
            </p:nvSpPr>
            <p:spPr bwMode="auto">
              <a:xfrm>
                <a:off x="3061" y="1616"/>
                <a:ext cx="45" cy="46"/>
              </a:xfrm>
              <a:prstGeom prst="ellipse">
                <a:avLst/>
              </a:prstGeom>
              <a:solidFill>
                <a:srgbClr val="000000"/>
              </a:solidFill>
              <a:ln w="50800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70" name="Oval 200"/>
              <p:cNvSpPr>
                <a:spLocks noChangeArrowheads="1"/>
              </p:cNvSpPr>
              <p:nvPr/>
            </p:nvSpPr>
            <p:spPr bwMode="auto">
              <a:xfrm>
                <a:off x="2789" y="2115"/>
                <a:ext cx="45" cy="46"/>
              </a:xfrm>
              <a:prstGeom prst="ellipse">
                <a:avLst/>
              </a:prstGeom>
              <a:solidFill>
                <a:srgbClr val="000000"/>
              </a:solidFill>
              <a:ln w="50800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71" name="Oval 201"/>
              <p:cNvSpPr>
                <a:spLocks noChangeArrowheads="1"/>
              </p:cNvSpPr>
              <p:nvPr/>
            </p:nvSpPr>
            <p:spPr bwMode="auto">
              <a:xfrm>
                <a:off x="2744" y="2341"/>
                <a:ext cx="45" cy="46"/>
              </a:xfrm>
              <a:prstGeom prst="ellipse">
                <a:avLst/>
              </a:prstGeom>
              <a:solidFill>
                <a:srgbClr val="000000"/>
              </a:solidFill>
              <a:ln w="50800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72" name="Oval 202"/>
              <p:cNvSpPr>
                <a:spLocks noChangeArrowheads="1"/>
              </p:cNvSpPr>
              <p:nvPr/>
            </p:nvSpPr>
            <p:spPr bwMode="auto">
              <a:xfrm>
                <a:off x="2835" y="2523"/>
                <a:ext cx="45" cy="46"/>
              </a:xfrm>
              <a:prstGeom prst="ellipse">
                <a:avLst/>
              </a:prstGeom>
              <a:solidFill>
                <a:srgbClr val="000000"/>
              </a:solidFill>
              <a:ln w="50800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73" name="Oval 203"/>
              <p:cNvSpPr>
                <a:spLocks noChangeArrowheads="1"/>
              </p:cNvSpPr>
              <p:nvPr/>
            </p:nvSpPr>
            <p:spPr bwMode="auto">
              <a:xfrm>
                <a:off x="3565" y="1676"/>
                <a:ext cx="45" cy="46"/>
              </a:xfrm>
              <a:prstGeom prst="ellipse">
                <a:avLst/>
              </a:prstGeom>
              <a:solidFill>
                <a:srgbClr val="000000"/>
              </a:solidFill>
              <a:ln w="50800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74" name="Oval 204"/>
              <p:cNvSpPr>
                <a:spLocks noChangeArrowheads="1"/>
              </p:cNvSpPr>
              <p:nvPr/>
            </p:nvSpPr>
            <p:spPr bwMode="auto">
              <a:xfrm>
                <a:off x="3495" y="1816"/>
                <a:ext cx="45" cy="46"/>
              </a:xfrm>
              <a:prstGeom prst="ellipse">
                <a:avLst/>
              </a:prstGeom>
              <a:solidFill>
                <a:srgbClr val="000000"/>
              </a:solidFill>
              <a:ln w="50800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75" name="Oval 205"/>
              <p:cNvSpPr>
                <a:spLocks noChangeArrowheads="1"/>
              </p:cNvSpPr>
              <p:nvPr/>
            </p:nvSpPr>
            <p:spPr bwMode="auto">
              <a:xfrm>
                <a:off x="3787" y="1979"/>
                <a:ext cx="45" cy="46"/>
              </a:xfrm>
              <a:prstGeom prst="ellipse">
                <a:avLst/>
              </a:prstGeom>
              <a:solidFill>
                <a:srgbClr val="000000"/>
              </a:solidFill>
              <a:ln w="50800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76" name="Oval 206"/>
              <p:cNvSpPr>
                <a:spLocks noChangeArrowheads="1"/>
              </p:cNvSpPr>
              <p:nvPr/>
            </p:nvSpPr>
            <p:spPr bwMode="auto">
              <a:xfrm>
                <a:off x="3606" y="2024"/>
                <a:ext cx="45" cy="46"/>
              </a:xfrm>
              <a:prstGeom prst="ellipse">
                <a:avLst/>
              </a:prstGeom>
              <a:solidFill>
                <a:srgbClr val="000000"/>
              </a:solidFill>
              <a:ln w="50800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77" name="Oval 207"/>
              <p:cNvSpPr>
                <a:spLocks noChangeArrowheads="1"/>
              </p:cNvSpPr>
              <p:nvPr/>
            </p:nvSpPr>
            <p:spPr bwMode="auto">
              <a:xfrm>
                <a:off x="4649" y="1661"/>
                <a:ext cx="45" cy="46"/>
              </a:xfrm>
              <a:prstGeom prst="ellipse">
                <a:avLst/>
              </a:prstGeom>
              <a:solidFill>
                <a:srgbClr val="000000"/>
              </a:solidFill>
              <a:ln w="50800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78" name="Oval 208"/>
              <p:cNvSpPr>
                <a:spLocks noChangeArrowheads="1"/>
              </p:cNvSpPr>
              <p:nvPr/>
            </p:nvSpPr>
            <p:spPr bwMode="auto">
              <a:xfrm>
                <a:off x="4694" y="1888"/>
                <a:ext cx="45" cy="46"/>
              </a:xfrm>
              <a:prstGeom prst="ellipse">
                <a:avLst/>
              </a:prstGeom>
              <a:solidFill>
                <a:srgbClr val="000000"/>
              </a:solidFill>
              <a:ln w="50800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79" name="Oval 209"/>
              <p:cNvSpPr>
                <a:spLocks noChangeArrowheads="1"/>
              </p:cNvSpPr>
              <p:nvPr/>
            </p:nvSpPr>
            <p:spPr bwMode="auto">
              <a:xfrm>
                <a:off x="3878" y="1797"/>
                <a:ext cx="45" cy="46"/>
              </a:xfrm>
              <a:prstGeom prst="ellipse">
                <a:avLst/>
              </a:prstGeom>
              <a:solidFill>
                <a:srgbClr val="000000"/>
              </a:solidFill>
              <a:ln w="50800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80" name="Oval 210"/>
              <p:cNvSpPr>
                <a:spLocks noChangeArrowheads="1"/>
              </p:cNvSpPr>
              <p:nvPr/>
            </p:nvSpPr>
            <p:spPr bwMode="auto">
              <a:xfrm>
                <a:off x="3830" y="1637"/>
                <a:ext cx="45" cy="46"/>
              </a:xfrm>
              <a:prstGeom prst="ellipse">
                <a:avLst/>
              </a:prstGeom>
              <a:solidFill>
                <a:srgbClr val="000000"/>
              </a:solidFill>
              <a:ln w="50800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81" name="Oval 211"/>
              <p:cNvSpPr>
                <a:spLocks noChangeArrowheads="1"/>
              </p:cNvSpPr>
              <p:nvPr/>
            </p:nvSpPr>
            <p:spPr bwMode="auto">
              <a:xfrm>
                <a:off x="3923" y="1888"/>
                <a:ext cx="45" cy="46"/>
              </a:xfrm>
              <a:prstGeom prst="ellipse">
                <a:avLst/>
              </a:prstGeom>
              <a:solidFill>
                <a:srgbClr val="000000"/>
              </a:solidFill>
              <a:ln w="50800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cxnSp>
            <p:nvCxnSpPr>
              <p:cNvPr id="82" name="AutoShape 212"/>
              <p:cNvCxnSpPr>
                <a:cxnSpLocks noChangeShapeType="1"/>
                <a:stCxn id="69" idx="6"/>
                <a:endCxn id="73" idx="2"/>
              </p:cNvCxnSpPr>
              <p:nvPr/>
            </p:nvCxnSpPr>
            <p:spPr bwMode="auto">
              <a:xfrm>
                <a:off x="3106" y="1639"/>
                <a:ext cx="459" cy="60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83" name="AutoShape 213"/>
              <p:cNvCxnSpPr>
                <a:cxnSpLocks noChangeShapeType="1"/>
                <a:stCxn id="69" idx="6"/>
                <a:endCxn id="80" idx="2"/>
              </p:cNvCxnSpPr>
              <p:nvPr/>
            </p:nvCxnSpPr>
            <p:spPr bwMode="auto">
              <a:xfrm>
                <a:off x="3106" y="1639"/>
                <a:ext cx="724" cy="21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84" name="AutoShape 214"/>
              <p:cNvCxnSpPr>
                <a:cxnSpLocks noChangeShapeType="1"/>
                <a:stCxn id="68" idx="5"/>
                <a:endCxn id="74" idx="1"/>
              </p:cNvCxnSpPr>
              <p:nvPr/>
            </p:nvCxnSpPr>
            <p:spPr bwMode="auto">
              <a:xfrm>
                <a:off x="3190" y="1337"/>
                <a:ext cx="312" cy="486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85" name="AutoShape 215"/>
              <p:cNvCxnSpPr>
                <a:cxnSpLocks noChangeShapeType="1"/>
                <a:stCxn id="67" idx="6"/>
                <a:endCxn id="80" idx="2"/>
              </p:cNvCxnSpPr>
              <p:nvPr/>
            </p:nvCxnSpPr>
            <p:spPr bwMode="auto">
              <a:xfrm>
                <a:off x="2834" y="1457"/>
                <a:ext cx="996" cy="203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86" name="AutoShape 216"/>
              <p:cNvCxnSpPr>
                <a:cxnSpLocks noChangeShapeType="1"/>
                <a:stCxn id="70" idx="6"/>
                <a:endCxn id="76" idx="2"/>
              </p:cNvCxnSpPr>
              <p:nvPr/>
            </p:nvCxnSpPr>
            <p:spPr bwMode="auto">
              <a:xfrm flipV="1">
                <a:off x="2834" y="2047"/>
                <a:ext cx="772" cy="91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87" name="AutoShape 217"/>
              <p:cNvCxnSpPr>
                <a:cxnSpLocks noChangeShapeType="1"/>
                <a:stCxn id="71" idx="7"/>
                <a:endCxn id="74" idx="3"/>
              </p:cNvCxnSpPr>
              <p:nvPr/>
            </p:nvCxnSpPr>
            <p:spPr bwMode="auto">
              <a:xfrm flipV="1">
                <a:off x="2782" y="1855"/>
                <a:ext cx="720" cy="493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88" name="AutoShape 218"/>
              <p:cNvCxnSpPr>
                <a:cxnSpLocks noChangeShapeType="1"/>
                <a:stCxn id="72" idx="7"/>
                <a:endCxn id="79" idx="2"/>
              </p:cNvCxnSpPr>
              <p:nvPr/>
            </p:nvCxnSpPr>
            <p:spPr bwMode="auto">
              <a:xfrm flipV="1">
                <a:off x="2873" y="1820"/>
                <a:ext cx="1005" cy="710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89" name="AutoShape 219"/>
              <p:cNvCxnSpPr>
                <a:cxnSpLocks noChangeShapeType="1"/>
                <a:stCxn id="71" idx="7"/>
                <a:endCxn id="79" idx="2"/>
              </p:cNvCxnSpPr>
              <p:nvPr/>
            </p:nvCxnSpPr>
            <p:spPr bwMode="auto">
              <a:xfrm flipV="1">
                <a:off x="2782" y="1820"/>
                <a:ext cx="1096" cy="528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90" name="AutoShape 220"/>
              <p:cNvCxnSpPr>
                <a:cxnSpLocks noChangeShapeType="1"/>
                <a:stCxn id="73" idx="5"/>
                <a:endCxn id="79" idx="2"/>
              </p:cNvCxnSpPr>
              <p:nvPr/>
            </p:nvCxnSpPr>
            <p:spPr bwMode="auto">
              <a:xfrm>
                <a:off x="3603" y="1715"/>
                <a:ext cx="275" cy="105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91" name="AutoShape 221"/>
              <p:cNvCxnSpPr>
                <a:cxnSpLocks noChangeShapeType="1"/>
                <a:stCxn id="76" idx="6"/>
                <a:endCxn id="75" idx="2"/>
              </p:cNvCxnSpPr>
              <p:nvPr/>
            </p:nvCxnSpPr>
            <p:spPr bwMode="auto">
              <a:xfrm flipV="1">
                <a:off x="3651" y="2002"/>
                <a:ext cx="136" cy="45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92" name="AutoShape 222"/>
              <p:cNvCxnSpPr>
                <a:cxnSpLocks noChangeShapeType="1"/>
                <a:stCxn id="74" idx="6"/>
                <a:endCxn id="75" idx="2"/>
              </p:cNvCxnSpPr>
              <p:nvPr/>
            </p:nvCxnSpPr>
            <p:spPr bwMode="auto">
              <a:xfrm>
                <a:off x="3540" y="1839"/>
                <a:ext cx="247" cy="163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93" name="AutoShape 223"/>
              <p:cNvCxnSpPr>
                <a:cxnSpLocks noChangeShapeType="1"/>
                <a:stCxn id="75" idx="7"/>
                <a:endCxn id="81" idx="2"/>
              </p:cNvCxnSpPr>
              <p:nvPr/>
            </p:nvCxnSpPr>
            <p:spPr bwMode="auto">
              <a:xfrm flipV="1">
                <a:off x="3825" y="1911"/>
                <a:ext cx="98" cy="75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94" name="AutoShape 224"/>
              <p:cNvCxnSpPr>
                <a:cxnSpLocks noChangeShapeType="1"/>
                <a:stCxn id="73" idx="6"/>
                <a:endCxn id="80" idx="2"/>
              </p:cNvCxnSpPr>
              <p:nvPr/>
            </p:nvCxnSpPr>
            <p:spPr bwMode="auto">
              <a:xfrm flipV="1">
                <a:off x="3610" y="1660"/>
                <a:ext cx="220" cy="39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95" name="AutoShape 225"/>
              <p:cNvCxnSpPr>
                <a:cxnSpLocks noChangeShapeType="1"/>
                <a:stCxn id="74" idx="6"/>
                <a:endCxn id="79" idx="2"/>
              </p:cNvCxnSpPr>
              <p:nvPr/>
            </p:nvCxnSpPr>
            <p:spPr bwMode="auto">
              <a:xfrm flipV="1">
                <a:off x="3540" y="1820"/>
                <a:ext cx="338" cy="19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96" name="AutoShape 226"/>
              <p:cNvCxnSpPr>
                <a:cxnSpLocks noChangeShapeType="1"/>
                <a:stCxn id="79" idx="6"/>
                <a:endCxn id="77" idx="2"/>
              </p:cNvCxnSpPr>
              <p:nvPr/>
            </p:nvCxnSpPr>
            <p:spPr bwMode="auto">
              <a:xfrm flipV="1">
                <a:off x="3923" y="1684"/>
                <a:ext cx="726" cy="136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97" name="AutoShape 227"/>
              <p:cNvCxnSpPr>
                <a:cxnSpLocks noChangeShapeType="1"/>
                <a:stCxn id="81" idx="6"/>
                <a:endCxn id="78" idx="2"/>
              </p:cNvCxnSpPr>
              <p:nvPr/>
            </p:nvCxnSpPr>
            <p:spPr bwMode="auto">
              <a:xfrm>
                <a:off x="3968" y="1911"/>
                <a:ext cx="726" cy="0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98" name="AutoShape 228"/>
              <p:cNvCxnSpPr>
                <a:cxnSpLocks noChangeShapeType="1"/>
                <a:stCxn id="80" idx="6"/>
                <a:endCxn id="77" idx="2"/>
              </p:cNvCxnSpPr>
              <p:nvPr/>
            </p:nvCxnSpPr>
            <p:spPr bwMode="auto">
              <a:xfrm>
                <a:off x="3875" y="1660"/>
                <a:ext cx="774" cy="24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99" name="AutoShape 229"/>
              <p:cNvCxnSpPr>
                <a:cxnSpLocks noChangeShapeType="1"/>
                <a:stCxn id="79" idx="6"/>
                <a:endCxn id="78" idx="2"/>
              </p:cNvCxnSpPr>
              <p:nvPr/>
            </p:nvCxnSpPr>
            <p:spPr bwMode="auto">
              <a:xfrm>
                <a:off x="3923" y="1820"/>
                <a:ext cx="771" cy="91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58" name="Text Box 252"/>
            <p:cNvSpPr txBox="1">
              <a:spLocks noChangeArrowheads="1"/>
            </p:cNvSpPr>
            <p:nvPr/>
          </p:nvSpPr>
          <p:spPr bwMode="auto">
            <a:xfrm>
              <a:off x="6516689" y="2842022"/>
              <a:ext cx="1800225" cy="494109"/>
            </a:xfrm>
            <a:prstGeom prst="rect">
              <a:avLst/>
            </a:prstGeom>
            <a:solidFill>
              <a:srgbClr val="FFCC99">
                <a:alpha val="21000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>
                <a:spcBef>
                  <a:spcPct val="50000"/>
                </a:spcBef>
                <a:buFontTx/>
                <a:buNone/>
              </a:pPr>
              <a:r>
                <a:rPr lang="nl-NL" sz="1600" dirty="0" err="1"/>
                <a:t>general</a:t>
              </a:r>
              <a:r>
                <a:rPr lang="nl-NL" sz="1600" dirty="0"/>
                <a:t> </a:t>
              </a:r>
              <a:r>
                <a:rPr lang="nl-NL" sz="1600" dirty="0" err="1"/>
                <a:t>functional</a:t>
              </a:r>
              <a:r>
                <a:rPr lang="nl-NL" sz="1600" dirty="0"/>
                <a:t> model (example)</a:t>
              </a:r>
            </a:p>
          </p:txBody>
        </p:sp>
        <p:sp>
          <p:nvSpPr>
            <p:cNvPr id="59" name="Text Box 253"/>
            <p:cNvSpPr txBox="1">
              <a:spLocks noChangeArrowheads="1"/>
            </p:cNvSpPr>
            <p:nvPr/>
          </p:nvSpPr>
          <p:spPr bwMode="auto">
            <a:xfrm>
              <a:off x="7740650" y="4005263"/>
              <a:ext cx="1187450" cy="494110"/>
            </a:xfrm>
            <a:prstGeom prst="rect">
              <a:avLst/>
            </a:prstGeom>
            <a:solidFill>
              <a:srgbClr val="C0C0C0"/>
            </a:solidFill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>
                <a:spcBef>
                  <a:spcPct val="50000"/>
                </a:spcBef>
                <a:buFontTx/>
                <a:buNone/>
              </a:pPr>
              <a:r>
                <a:rPr lang="nl-NL" sz="1600"/>
                <a:t>quantities of category II</a:t>
              </a:r>
            </a:p>
          </p:txBody>
        </p:sp>
        <p:sp>
          <p:nvSpPr>
            <p:cNvPr id="60" name="Text Box 254"/>
            <p:cNvSpPr txBox="1">
              <a:spLocks noChangeArrowheads="1"/>
            </p:cNvSpPr>
            <p:nvPr/>
          </p:nvSpPr>
          <p:spPr bwMode="auto">
            <a:xfrm>
              <a:off x="4427538" y="3543300"/>
              <a:ext cx="1368425" cy="494110"/>
            </a:xfrm>
            <a:prstGeom prst="rect">
              <a:avLst/>
            </a:prstGeom>
            <a:solidFill>
              <a:srgbClr val="CCFFCC"/>
            </a:solidFill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>
                <a:spcBef>
                  <a:spcPct val="50000"/>
                </a:spcBef>
                <a:buFontTx/>
                <a:buNone/>
              </a:pPr>
              <a:r>
                <a:rPr lang="nl-NL" sz="1600"/>
                <a:t>quantities of category I</a:t>
              </a:r>
            </a:p>
          </p:txBody>
        </p:sp>
        <p:sp>
          <p:nvSpPr>
            <p:cNvPr id="61" name="Text Box 255"/>
            <p:cNvSpPr txBox="1">
              <a:spLocks noChangeArrowheads="1"/>
            </p:cNvSpPr>
            <p:nvPr/>
          </p:nvSpPr>
          <p:spPr bwMode="auto">
            <a:xfrm>
              <a:off x="3492500" y="4624388"/>
              <a:ext cx="1296988" cy="494110"/>
            </a:xfrm>
            <a:prstGeom prst="rect">
              <a:avLst/>
            </a:prstGeom>
            <a:solidFill>
              <a:srgbClr val="FFFF99"/>
            </a:solidFill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>
                <a:spcBef>
                  <a:spcPct val="50000"/>
                </a:spcBef>
                <a:buFontTx/>
                <a:buNone/>
              </a:pPr>
              <a:r>
                <a:rPr lang="nl-NL" sz="1600"/>
                <a:t>quantities of category III</a:t>
              </a:r>
            </a:p>
          </p:txBody>
        </p:sp>
        <p:sp>
          <p:nvSpPr>
            <p:cNvPr id="62" name="Text Box 256"/>
            <p:cNvSpPr txBox="1">
              <a:spLocks noChangeArrowheads="1"/>
            </p:cNvSpPr>
            <p:nvPr/>
          </p:nvSpPr>
          <p:spPr bwMode="auto">
            <a:xfrm>
              <a:off x="6083300" y="4167188"/>
              <a:ext cx="1225550" cy="494110"/>
            </a:xfrm>
            <a:prstGeom prst="rect">
              <a:avLst/>
            </a:prstGeom>
            <a:solidFill>
              <a:srgbClr val="99CCFF"/>
            </a:solidFill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>
                <a:spcBef>
                  <a:spcPct val="50000"/>
                </a:spcBef>
                <a:buFontTx/>
                <a:buNone/>
              </a:pPr>
              <a:r>
                <a:rPr lang="nl-NL" sz="1600"/>
                <a:t>quantities of category IV</a:t>
              </a:r>
            </a:p>
          </p:txBody>
        </p:sp>
      </p:grpSp>
      <p:sp>
        <p:nvSpPr>
          <p:cNvPr id="287865" name="Text Box 121"/>
          <p:cNvSpPr txBox="1">
            <a:spLocks noChangeArrowheads="1"/>
          </p:cNvSpPr>
          <p:nvPr/>
        </p:nvSpPr>
        <p:spPr bwMode="auto">
          <a:xfrm>
            <a:off x="194399" y="194400"/>
            <a:ext cx="4933199" cy="3862596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>
              <a:buFontTx/>
              <a:buNone/>
            </a:pP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Model is</a:t>
            </a:r>
          </a:p>
          <a:p>
            <a:pPr algn="l"/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directed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a-cyclic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Font typeface="Arial" pitchFamily="34" charset="0"/>
              <a:buChar char="•"/>
            </a:pP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nodes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quantities</a:t>
            </a:r>
            <a:endParaRPr lang="nl-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Font typeface="Arial" pitchFamily="34" charset="0"/>
              <a:buChar char="•"/>
            </a:pP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arrows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dependency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</a:t>
            </a:r>
          </a:p>
          <a:p>
            <a:pPr algn="l">
              <a:buFont typeface="Arial" pitchFamily="34" charset="0"/>
              <a:buChar char="•"/>
            </a:pPr>
            <a:r>
              <a:rPr lang="nl-NL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quantities</a:t>
            </a: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cat.-II: </a:t>
            </a:r>
            <a:r>
              <a:rPr lang="nl-NL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</a:t>
            </a: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incoming</a:t>
            </a: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arrows</a:t>
            </a:r>
            <a:endParaRPr lang="nl-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Font typeface="Arial" pitchFamily="34" charset="0"/>
              <a:buChar char="•"/>
            </a:pPr>
            <a:r>
              <a:rPr lang="nl-NL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quantities</a:t>
            </a: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cat.-I </a:t>
            </a:r>
            <a:r>
              <a:rPr lang="nl-NL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cat.-III </a:t>
            </a:r>
            <a:r>
              <a:rPr lang="nl-NL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</a:t>
            </a: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outgoing</a:t>
            </a: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arrows</a:t>
            </a:r>
            <a:endParaRPr lang="nl-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Font typeface="Arial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cat.-IV </a:t>
            </a:r>
            <a:r>
              <a:rPr lang="nl-NL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</a:t>
            </a: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arrows</a:t>
            </a: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allowed</a:t>
            </a:r>
            <a:endParaRPr lang="nl-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spcBef>
                <a:spcPct val="50000"/>
              </a:spcBef>
              <a:buFontTx/>
              <a:buNone/>
            </a:pPr>
            <a:endParaRPr lang="nl-NL" sz="1800" dirty="0"/>
          </a:p>
        </p:txBody>
      </p:sp>
      <p:sp>
        <p:nvSpPr>
          <p:cNvPr id="2" name="Tekstvak 1"/>
          <p:cNvSpPr txBox="1"/>
          <p:nvPr/>
        </p:nvSpPr>
        <p:spPr>
          <a:xfrm>
            <a:off x="6453798" y="1382454"/>
            <a:ext cx="23666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</a:t>
            </a:r>
            <a:r>
              <a:rPr lang="nl-N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cat.-I; </a:t>
            </a:r>
            <a:endParaRPr lang="nl-NL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dirty="0" err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grey</a:t>
            </a:r>
            <a:r>
              <a:rPr lang="nl-NL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cat.-II; </a:t>
            </a:r>
            <a:endParaRPr lang="nl-NL" dirty="0" smtClean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</a:t>
            </a:r>
            <a:r>
              <a:rPr lang="nl-NL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cat.-III;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nl-N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</a:t>
            </a:r>
            <a:r>
              <a:rPr lang="nl-NL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cat.-IV. 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865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3617914" y="1787129"/>
            <a:ext cx="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endParaRPr lang="nl-NL"/>
          </a:p>
        </p:txBody>
      </p:sp>
      <p:sp>
        <p:nvSpPr>
          <p:cNvPr id="33799" name="AutoShape 8" descr="2Q=="/>
          <p:cNvSpPr>
            <a:spLocks noChangeAspect="1" noChangeArrowheads="1"/>
          </p:cNvSpPr>
          <p:nvPr/>
        </p:nvSpPr>
        <p:spPr bwMode="auto">
          <a:xfrm>
            <a:off x="4297363" y="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grpSp>
        <p:nvGrpSpPr>
          <p:cNvPr id="13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4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5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9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0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ep 10"/>
          <p:cNvGrpSpPr/>
          <p:nvPr/>
        </p:nvGrpSpPr>
        <p:grpSpPr>
          <a:xfrm>
            <a:off x="3491542" y="2684456"/>
            <a:ext cx="5472114" cy="2384822"/>
            <a:chOff x="3492500" y="2733676"/>
            <a:chExt cx="5472114" cy="2384822"/>
          </a:xfrm>
        </p:grpSpPr>
        <p:grpSp>
          <p:nvGrpSpPr>
            <p:cNvPr id="12" name="Groep 9"/>
            <p:cNvGrpSpPr/>
            <p:nvPr/>
          </p:nvGrpSpPr>
          <p:grpSpPr>
            <a:xfrm>
              <a:off x="6624000" y="4217868"/>
              <a:ext cx="1516652" cy="697693"/>
              <a:chOff x="6615066" y="4217868"/>
              <a:chExt cx="1516652" cy="697693"/>
            </a:xfrm>
          </p:grpSpPr>
          <p:pic>
            <p:nvPicPr>
              <p:cNvPr id="59" name="Afbeelding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15066" y="4227933"/>
                <a:ext cx="1516652" cy="665535"/>
              </a:xfrm>
              <a:prstGeom prst="rect">
                <a:avLst/>
              </a:prstGeom>
              <a:effectLst>
                <a:softEdge rad="0"/>
              </a:effectLst>
            </p:spPr>
          </p:pic>
          <p:cxnSp>
            <p:nvCxnSpPr>
              <p:cNvPr id="60" name="Rechte verbindingslijn 11"/>
              <p:cNvCxnSpPr/>
              <p:nvPr/>
            </p:nvCxnSpPr>
            <p:spPr>
              <a:xfrm flipH="1">
                <a:off x="7690474" y="4217868"/>
                <a:ext cx="206137" cy="697693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92"/>
            <p:cNvGrpSpPr>
              <a:grpSpLocks/>
            </p:cNvGrpSpPr>
            <p:nvPr/>
          </p:nvGrpSpPr>
          <p:grpSpPr bwMode="auto">
            <a:xfrm>
              <a:off x="4427539" y="2733676"/>
              <a:ext cx="4537075" cy="2269331"/>
              <a:chOff x="2472" y="1162"/>
              <a:chExt cx="2495" cy="1452"/>
            </a:xfrm>
          </p:grpSpPr>
          <p:sp>
            <p:nvSpPr>
              <p:cNvPr id="22" name="Oval 193"/>
              <p:cNvSpPr>
                <a:spLocks noChangeArrowheads="1"/>
              </p:cNvSpPr>
              <p:nvPr/>
            </p:nvSpPr>
            <p:spPr bwMode="auto">
              <a:xfrm>
                <a:off x="2699" y="1162"/>
                <a:ext cx="635" cy="590"/>
              </a:xfrm>
              <a:prstGeom prst="ellipse">
                <a:avLst/>
              </a:prstGeom>
              <a:solidFill>
                <a:srgbClr val="CCFFCC"/>
              </a:solidFill>
              <a:ln w="31750" algn="ctr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23" name="Oval 194"/>
              <p:cNvSpPr>
                <a:spLocks noChangeArrowheads="1"/>
              </p:cNvSpPr>
              <p:nvPr/>
            </p:nvSpPr>
            <p:spPr bwMode="auto">
              <a:xfrm>
                <a:off x="2472" y="2024"/>
                <a:ext cx="635" cy="590"/>
              </a:xfrm>
              <a:prstGeom prst="ellipse">
                <a:avLst/>
              </a:prstGeom>
              <a:solidFill>
                <a:srgbClr val="FFFF99"/>
              </a:solidFill>
              <a:ln w="31750" algn="ctr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24" name="Oval 195"/>
              <p:cNvSpPr>
                <a:spLocks noChangeArrowheads="1"/>
              </p:cNvSpPr>
              <p:nvPr/>
            </p:nvSpPr>
            <p:spPr bwMode="auto">
              <a:xfrm>
                <a:off x="3379" y="1525"/>
                <a:ext cx="635" cy="590"/>
              </a:xfrm>
              <a:prstGeom prst="ellipse">
                <a:avLst/>
              </a:prstGeom>
              <a:solidFill>
                <a:srgbClr val="99CCFF"/>
              </a:solidFill>
              <a:ln w="31750" algn="ctr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25" name="Oval 196"/>
              <p:cNvSpPr>
                <a:spLocks noChangeArrowheads="1"/>
              </p:cNvSpPr>
              <p:nvPr/>
            </p:nvSpPr>
            <p:spPr bwMode="auto">
              <a:xfrm>
                <a:off x="4422" y="1525"/>
                <a:ext cx="545" cy="499"/>
              </a:xfrm>
              <a:prstGeom prst="ellipse">
                <a:avLst/>
              </a:prstGeom>
              <a:solidFill>
                <a:srgbClr val="DADAFA"/>
              </a:solidFill>
              <a:ln w="317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26" name="Oval 197"/>
              <p:cNvSpPr>
                <a:spLocks noChangeArrowheads="1"/>
              </p:cNvSpPr>
              <p:nvPr/>
            </p:nvSpPr>
            <p:spPr bwMode="auto">
              <a:xfrm>
                <a:off x="2789" y="1434"/>
                <a:ext cx="45" cy="46"/>
              </a:xfrm>
              <a:prstGeom prst="ellipse">
                <a:avLst/>
              </a:prstGeom>
              <a:solidFill>
                <a:srgbClr val="000000"/>
              </a:solidFill>
              <a:ln w="50800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27" name="Oval 198"/>
              <p:cNvSpPr>
                <a:spLocks noChangeArrowheads="1"/>
              </p:cNvSpPr>
              <p:nvPr/>
            </p:nvSpPr>
            <p:spPr bwMode="auto">
              <a:xfrm>
                <a:off x="3152" y="1298"/>
                <a:ext cx="45" cy="46"/>
              </a:xfrm>
              <a:prstGeom prst="ellipse">
                <a:avLst/>
              </a:prstGeom>
              <a:solidFill>
                <a:srgbClr val="000000"/>
              </a:solidFill>
              <a:ln w="50800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28" name="Oval 199"/>
              <p:cNvSpPr>
                <a:spLocks noChangeArrowheads="1"/>
              </p:cNvSpPr>
              <p:nvPr/>
            </p:nvSpPr>
            <p:spPr bwMode="auto">
              <a:xfrm>
                <a:off x="3061" y="1616"/>
                <a:ext cx="45" cy="46"/>
              </a:xfrm>
              <a:prstGeom prst="ellipse">
                <a:avLst/>
              </a:prstGeom>
              <a:solidFill>
                <a:srgbClr val="000000"/>
              </a:solidFill>
              <a:ln w="50800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29" name="Oval 200"/>
              <p:cNvSpPr>
                <a:spLocks noChangeArrowheads="1"/>
              </p:cNvSpPr>
              <p:nvPr/>
            </p:nvSpPr>
            <p:spPr bwMode="auto">
              <a:xfrm>
                <a:off x="2789" y="2115"/>
                <a:ext cx="45" cy="46"/>
              </a:xfrm>
              <a:prstGeom prst="ellipse">
                <a:avLst/>
              </a:prstGeom>
              <a:solidFill>
                <a:srgbClr val="000000"/>
              </a:solidFill>
              <a:ln w="50800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30" name="Oval 201"/>
              <p:cNvSpPr>
                <a:spLocks noChangeArrowheads="1"/>
              </p:cNvSpPr>
              <p:nvPr/>
            </p:nvSpPr>
            <p:spPr bwMode="auto">
              <a:xfrm>
                <a:off x="2744" y="2341"/>
                <a:ext cx="45" cy="46"/>
              </a:xfrm>
              <a:prstGeom prst="ellipse">
                <a:avLst/>
              </a:prstGeom>
              <a:solidFill>
                <a:srgbClr val="000000"/>
              </a:solidFill>
              <a:ln w="50800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31" name="Oval 202"/>
              <p:cNvSpPr>
                <a:spLocks noChangeArrowheads="1"/>
              </p:cNvSpPr>
              <p:nvPr/>
            </p:nvSpPr>
            <p:spPr bwMode="auto">
              <a:xfrm>
                <a:off x="2835" y="2523"/>
                <a:ext cx="45" cy="46"/>
              </a:xfrm>
              <a:prstGeom prst="ellipse">
                <a:avLst/>
              </a:prstGeom>
              <a:solidFill>
                <a:srgbClr val="000000"/>
              </a:solidFill>
              <a:ln w="50800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32" name="Oval 203"/>
              <p:cNvSpPr>
                <a:spLocks noChangeArrowheads="1"/>
              </p:cNvSpPr>
              <p:nvPr/>
            </p:nvSpPr>
            <p:spPr bwMode="auto">
              <a:xfrm>
                <a:off x="3565" y="1676"/>
                <a:ext cx="45" cy="46"/>
              </a:xfrm>
              <a:prstGeom prst="ellipse">
                <a:avLst/>
              </a:prstGeom>
              <a:solidFill>
                <a:srgbClr val="000000"/>
              </a:solidFill>
              <a:ln w="50800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33" name="Oval 204"/>
              <p:cNvSpPr>
                <a:spLocks noChangeArrowheads="1"/>
              </p:cNvSpPr>
              <p:nvPr/>
            </p:nvSpPr>
            <p:spPr bwMode="auto">
              <a:xfrm>
                <a:off x="3495" y="1816"/>
                <a:ext cx="45" cy="46"/>
              </a:xfrm>
              <a:prstGeom prst="ellipse">
                <a:avLst/>
              </a:prstGeom>
              <a:solidFill>
                <a:srgbClr val="000000"/>
              </a:solidFill>
              <a:ln w="50800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34" name="Oval 205"/>
              <p:cNvSpPr>
                <a:spLocks noChangeArrowheads="1"/>
              </p:cNvSpPr>
              <p:nvPr/>
            </p:nvSpPr>
            <p:spPr bwMode="auto">
              <a:xfrm>
                <a:off x="3787" y="1979"/>
                <a:ext cx="45" cy="46"/>
              </a:xfrm>
              <a:prstGeom prst="ellipse">
                <a:avLst/>
              </a:prstGeom>
              <a:solidFill>
                <a:srgbClr val="000000"/>
              </a:solidFill>
              <a:ln w="50800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35" name="Oval 206"/>
              <p:cNvSpPr>
                <a:spLocks noChangeArrowheads="1"/>
              </p:cNvSpPr>
              <p:nvPr/>
            </p:nvSpPr>
            <p:spPr bwMode="auto">
              <a:xfrm>
                <a:off x="3606" y="2024"/>
                <a:ext cx="45" cy="46"/>
              </a:xfrm>
              <a:prstGeom prst="ellipse">
                <a:avLst/>
              </a:prstGeom>
              <a:solidFill>
                <a:srgbClr val="000000"/>
              </a:solidFill>
              <a:ln w="50800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36" name="Oval 207"/>
              <p:cNvSpPr>
                <a:spLocks noChangeArrowheads="1"/>
              </p:cNvSpPr>
              <p:nvPr/>
            </p:nvSpPr>
            <p:spPr bwMode="auto">
              <a:xfrm>
                <a:off x="4649" y="1661"/>
                <a:ext cx="45" cy="46"/>
              </a:xfrm>
              <a:prstGeom prst="ellipse">
                <a:avLst/>
              </a:prstGeom>
              <a:solidFill>
                <a:srgbClr val="000000"/>
              </a:solidFill>
              <a:ln w="50800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37" name="Oval 208"/>
              <p:cNvSpPr>
                <a:spLocks noChangeArrowheads="1"/>
              </p:cNvSpPr>
              <p:nvPr/>
            </p:nvSpPr>
            <p:spPr bwMode="auto">
              <a:xfrm>
                <a:off x="4694" y="1888"/>
                <a:ext cx="45" cy="46"/>
              </a:xfrm>
              <a:prstGeom prst="ellipse">
                <a:avLst/>
              </a:prstGeom>
              <a:solidFill>
                <a:srgbClr val="000000"/>
              </a:solidFill>
              <a:ln w="50800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38" name="Oval 209"/>
              <p:cNvSpPr>
                <a:spLocks noChangeArrowheads="1"/>
              </p:cNvSpPr>
              <p:nvPr/>
            </p:nvSpPr>
            <p:spPr bwMode="auto">
              <a:xfrm>
                <a:off x="3878" y="1797"/>
                <a:ext cx="45" cy="46"/>
              </a:xfrm>
              <a:prstGeom prst="ellipse">
                <a:avLst/>
              </a:prstGeom>
              <a:solidFill>
                <a:srgbClr val="000000"/>
              </a:solidFill>
              <a:ln w="50800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39" name="Oval 210"/>
              <p:cNvSpPr>
                <a:spLocks noChangeArrowheads="1"/>
              </p:cNvSpPr>
              <p:nvPr/>
            </p:nvSpPr>
            <p:spPr bwMode="auto">
              <a:xfrm>
                <a:off x="3830" y="1637"/>
                <a:ext cx="45" cy="46"/>
              </a:xfrm>
              <a:prstGeom prst="ellipse">
                <a:avLst/>
              </a:prstGeom>
              <a:solidFill>
                <a:srgbClr val="000000"/>
              </a:solidFill>
              <a:ln w="50800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40" name="Oval 211"/>
              <p:cNvSpPr>
                <a:spLocks noChangeArrowheads="1"/>
              </p:cNvSpPr>
              <p:nvPr/>
            </p:nvSpPr>
            <p:spPr bwMode="auto">
              <a:xfrm>
                <a:off x="3923" y="1888"/>
                <a:ext cx="45" cy="46"/>
              </a:xfrm>
              <a:prstGeom prst="ellipse">
                <a:avLst/>
              </a:prstGeom>
              <a:solidFill>
                <a:srgbClr val="000000"/>
              </a:solidFill>
              <a:ln w="50800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cxnSp>
            <p:nvCxnSpPr>
              <p:cNvPr id="41" name="AutoShape 212"/>
              <p:cNvCxnSpPr>
                <a:cxnSpLocks noChangeShapeType="1"/>
                <a:stCxn id="28" idx="6"/>
                <a:endCxn id="32" idx="2"/>
              </p:cNvCxnSpPr>
              <p:nvPr/>
            </p:nvCxnSpPr>
            <p:spPr bwMode="auto">
              <a:xfrm>
                <a:off x="3106" y="1639"/>
                <a:ext cx="459" cy="60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2" name="AutoShape 213"/>
              <p:cNvCxnSpPr>
                <a:cxnSpLocks noChangeShapeType="1"/>
                <a:stCxn id="28" idx="6"/>
                <a:endCxn id="39" idx="2"/>
              </p:cNvCxnSpPr>
              <p:nvPr/>
            </p:nvCxnSpPr>
            <p:spPr bwMode="auto">
              <a:xfrm>
                <a:off x="3106" y="1639"/>
                <a:ext cx="724" cy="21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3" name="AutoShape 214"/>
              <p:cNvCxnSpPr>
                <a:cxnSpLocks noChangeShapeType="1"/>
                <a:stCxn id="27" idx="5"/>
                <a:endCxn id="33" idx="1"/>
              </p:cNvCxnSpPr>
              <p:nvPr/>
            </p:nvCxnSpPr>
            <p:spPr bwMode="auto">
              <a:xfrm>
                <a:off x="3190" y="1337"/>
                <a:ext cx="312" cy="486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4" name="AutoShape 215"/>
              <p:cNvCxnSpPr>
                <a:cxnSpLocks noChangeShapeType="1"/>
                <a:stCxn id="26" idx="6"/>
                <a:endCxn id="39" idx="2"/>
              </p:cNvCxnSpPr>
              <p:nvPr/>
            </p:nvCxnSpPr>
            <p:spPr bwMode="auto">
              <a:xfrm>
                <a:off x="2834" y="1457"/>
                <a:ext cx="996" cy="203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5" name="AutoShape 216"/>
              <p:cNvCxnSpPr>
                <a:cxnSpLocks noChangeShapeType="1"/>
                <a:stCxn id="29" idx="6"/>
                <a:endCxn id="35" idx="2"/>
              </p:cNvCxnSpPr>
              <p:nvPr/>
            </p:nvCxnSpPr>
            <p:spPr bwMode="auto">
              <a:xfrm flipV="1">
                <a:off x="2834" y="2047"/>
                <a:ext cx="772" cy="91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6" name="AutoShape 217"/>
              <p:cNvCxnSpPr>
                <a:cxnSpLocks noChangeShapeType="1"/>
                <a:stCxn id="30" idx="7"/>
                <a:endCxn id="33" idx="3"/>
              </p:cNvCxnSpPr>
              <p:nvPr/>
            </p:nvCxnSpPr>
            <p:spPr bwMode="auto">
              <a:xfrm flipV="1">
                <a:off x="2782" y="1855"/>
                <a:ext cx="720" cy="493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7" name="AutoShape 218"/>
              <p:cNvCxnSpPr>
                <a:cxnSpLocks noChangeShapeType="1"/>
                <a:stCxn id="31" idx="7"/>
                <a:endCxn id="38" idx="2"/>
              </p:cNvCxnSpPr>
              <p:nvPr/>
            </p:nvCxnSpPr>
            <p:spPr bwMode="auto">
              <a:xfrm flipV="1">
                <a:off x="2873" y="1820"/>
                <a:ext cx="1005" cy="710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8" name="AutoShape 219"/>
              <p:cNvCxnSpPr>
                <a:cxnSpLocks noChangeShapeType="1"/>
                <a:stCxn id="30" idx="7"/>
                <a:endCxn id="38" idx="2"/>
              </p:cNvCxnSpPr>
              <p:nvPr/>
            </p:nvCxnSpPr>
            <p:spPr bwMode="auto">
              <a:xfrm flipV="1">
                <a:off x="2782" y="1820"/>
                <a:ext cx="1096" cy="528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9" name="AutoShape 220"/>
              <p:cNvCxnSpPr>
                <a:cxnSpLocks noChangeShapeType="1"/>
                <a:stCxn id="32" idx="5"/>
                <a:endCxn id="38" idx="2"/>
              </p:cNvCxnSpPr>
              <p:nvPr/>
            </p:nvCxnSpPr>
            <p:spPr bwMode="auto">
              <a:xfrm>
                <a:off x="3603" y="1715"/>
                <a:ext cx="275" cy="105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0" name="AutoShape 221"/>
              <p:cNvCxnSpPr>
                <a:cxnSpLocks noChangeShapeType="1"/>
                <a:stCxn id="35" idx="6"/>
                <a:endCxn id="34" idx="2"/>
              </p:cNvCxnSpPr>
              <p:nvPr/>
            </p:nvCxnSpPr>
            <p:spPr bwMode="auto">
              <a:xfrm flipV="1">
                <a:off x="3651" y="2002"/>
                <a:ext cx="136" cy="45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1" name="AutoShape 222"/>
              <p:cNvCxnSpPr>
                <a:cxnSpLocks noChangeShapeType="1"/>
                <a:stCxn id="33" idx="6"/>
                <a:endCxn id="34" idx="2"/>
              </p:cNvCxnSpPr>
              <p:nvPr/>
            </p:nvCxnSpPr>
            <p:spPr bwMode="auto">
              <a:xfrm>
                <a:off x="3540" y="1839"/>
                <a:ext cx="247" cy="163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2" name="AutoShape 223"/>
              <p:cNvCxnSpPr>
                <a:cxnSpLocks noChangeShapeType="1"/>
                <a:stCxn id="34" idx="7"/>
                <a:endCxn id="40" idx="2"/>
              </p:cNvCxnSpPr>
              <p:nvPr/>
            </p:nvCxnSpPr>
            <p:spPr bwMode="auto">
              <a:xfrm flipV="1">
                <a:off x="3825" y="1911"/>
                <a:ext cx="98" cy="75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3" name="AutoShape 224"/>
              <p:cNvCxnSpPr>
                <a:cxnSpLocks noChangeShapeType="1"/>
                <a:stCxn id="32" idx="6"/>
                <a:endCxn id="39" idx="2"/>
              </p:cNvCxnSpPr>
              <p:nvPr/>
            </p:nvCxnSpPr>
            <p:spPr bwMode="auto">
              <a:xfrm flipV="1">
                <a:off x="3610" y="1660"/>
                <a:ext cx="220" cy="39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4" name="AutoShape 225"/>
              <p:cNvCxnSpPr>
                <a:cxnSpLocks noChangeShapeType="1"/>
                <a:stCxn id="33" idx="6"/>
                <a:endCxn id="38" idx="2"/>
              </p:cNvCxnSpPr>
              <p:nvPr/>
            </p:nvCxnSpPr>
            <p:spPr bwMode="auto">
              <a:xfrm flipV="1">
                <a:off x="3540" y="1820"/>
                <a:ext cx="338" cy="19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5" name="AutoShape 226"/>
              <p:cNvCxnSpPr>
                <a:cxnSpLocks noChangeShapeType="1"/>
                <a:stCxn id="38" idx="6"/>
                <a:endCxn id="36" idx="2"/>
              </p:cNvCxnSpPr>
              <p:nvPr/>
            </p:nvCxnSpPr>
            <p:spPr bwMode="auto">
              <a:xfrm flipV="1">
                <a:off x="3923" y="1684"/>
                <a:ext cx="726" cy="136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6" name="AutoShape 227"/>
              <p:cNvCxnSpPr>
                <a:cxnSpLocks noChangeShapeType="1"/>
                <a:stCxn id="40" idx="6"/>
                <a:endCxn id="37" idx="2"/>
              </p:cNvCxnSpPr>
              <p:nvPr/>
            </p:nvCxnSpPr>
            <p:spPr bwMode="auto">
              <a:xfrm>
                <a:off x="3968" y="1911"/>
                <a:ext cx="726" cy="0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7" name="AutoShape 228"/>
              <p:cNvCxnSpPr>
                <a:cxnSpLocks noChangeShapeType="1"/>
                <a:stCxn id="39" idx="6"/>
                <a:endCxn id="36" idx="2"/>
              </p:cNvCxnSpPr>
              <p:nvPr/>
            </p:nvCxnSpPr>
            <p:spPr bwMode="auto">
              <a:xfrm>
                <a:off x="3875" y="1660"/>
                <a:ext cx="774" cy="24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8" name="AutoShape 229"/>
              <p:cNvCxnSpPr>
                <a:cxnSpLocks noChangeShapeType="1"/>
                <a:stCxn id="38" idx="6"/>
                <a:endCxn id="37" idx="2"/>
              </p:cNvCxnSpPr>
              <p:nvPr/>
            </p:nvCxnSpPr>
            <p:spPr bwMode="auto">
              <a:xfrm>
                <a:off x="3923" y="1820"/>
                <a:ext cx="771" cy="91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17" name="Text Box 252"/>
            <p:cNvSpPr txBox="1">
              <a:spLocks noChangeArrowheads="1"/>
            </p:cNvSpPr>
            <p:nvPr/>
          </p:nvSpPr>
          <p:spPr bwMode="auto">
            <a:xfrm>
              <a:off x="6516689" y="2842022"/>
              <a:ext cx="1800225" cy="494109"/>
            </a:xfrm>
            <a:prstGeom prst="rect">
              <a:avLst/>
            </a:prstGeom>
            <a:solidFill>
              <a:srgbClr val="FFCC99">
                <a:alpha val="21000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>
                <a:spcBef>
                  <a:spcPct val="50000"/>
                </a:spcBef>
                <a:buFontTx/>
                <a:buNone/>
              </a:pPr>
              <a:r>
                <a:rPr lang="nl-NL" sz="1600" dirty="0" err="1"/>
                <a:t>general</a:t>
              </a:r>
              <a:r>
                <a:rPr lang="nl-NL" sz="1600" dirty="0"/>
                <a:t> </a:t>
              </a:r>
              <a:r>
                <a:rPr lang="nl-NL" sz="1600" dirty="0" err="1"/>
                <a:t>functional</a:t>
              </a:r>
              <a:r>
                <a:rPr lang="nl-NL" sz="1600" dirty="0"/>
                <a:t> model (example)</a:t>
              </a:r>
            </a:p>
          </p:txBody>
        </p:sp>
        <p:sp>
          <p:nvSpPr>
            <p:cNvPr id="18" name="Text Box 253"/>
            <p:cNvSpPr txBox="1">
              <a:spLocks noChangeArrowheads="1"/>
            </p:cNvSpPr>
            <p:nvPr/>
          </p:nvSpPr>
          <p:spPr bwMode="auto">
            <a:xfrm>
              <a:off x="7740650" y="4005263"/>
              <a:ext cx="1187450" cy="494110"/>
            </a:xfrm>
            <a:prstGeom prst="rect">
              <a:avLst/>
            </a:prstGeom>
            <a:solidFill>
              <a:srgbClr val="C0C0C0"/>
            </a:solidFill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>
                <a:spcBef>
                  <a:spcPct val="50000"/>
                </a:spcBef>
                <a:buFontTx/>
                <a:buNone/>
              </a:pPr>
              <a:r>
                <a:rPr lang="nl-NL" sz="1600"/>
                <a:t>quantities of category II</a:t>
              </a:r>
            </a:p>
          </p:txBody>
        </p:sp>
        <p:sp>
          <p:nvSpPr>
            <p:cNvPr id="19" name="Text Box 254"/>
            <p:cNvSpPr txBox="1">
              <a:spLocks noChangeArrowheads="1"/>
            </p:cNvSpPr>
            <p:nvPr/>
          </p:nvSpPr>
          <p:spPr bwMode="auto">
            <a:xfrm>
              <a:off x="4427538" y="3543300"/>
              <a:ext cx="1368425" cy="494110"/>
            </a:xfrm>
            <a:prstGeom prst="rect">
              <a:avLst/>
            </a:prstGeom>
            <a:solidFill>
              <a:srgbClr val="CCFFCC"/>
            </a:solidFill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>
                <a:spcBef>
                  <a:spcPct val="50000"/>
                </a:spcBef>
                <a:buFontTx/>
                <a:buNone/>
              </a:pPr>
              <a:r>
                <a:rPr lang="nl-NL" sz="1600"/>
                <a:t>quantities of category I</a:t>
              </a:r>
            </a:p>
          </p:txBody>
        </p:sp>
        <p:sp>
          <p:nvSpPr>
            <p:cNvPr id="20" name="Text Box 255"/>
            <p:cNvSpPr txBox="1">
              <a:spLocks noChangeArrowheads="1"/>
            </p:cNvSpPr>
            <p:nvPr/>
          </p:nvSpPr>
          <p:spPr bwMode="auto">
            <a:xfrm>
              <a:off x="3492500" y="4624388"/>
              <a:ext cx="1296988" cy="494110"/>
            </a:xfrm>
            <a:prstGeom prst="rect">
              <a:avLst/>
            </a:prstGeom>
            <a:solidFill>
              <a:srgbClr val="FFFF99"/>
            </a:solidFill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>
                <a:spcBef>
                  <a:spcPct val="50000"/>
                </a:spcBef>
                <a:buFontTx/>
                <a:buNone/>
              </a:pPr>
              <a:r>
                <a:rPr lang="nl-NL" sz="1600" dirty="0" err="1"/>
                <a:t>quantities</a:t>
              </a:r>
              <a:r>
                <a:rPr lang="nl-NL" sz="1600" dirty="0"/>
                <a:t> of </a:t>
              </a:r>
              <a:r>
                <a:rPr lang="nl-NL" sz="1600" dirty="0" err="1"/>
                <a:t>category</a:t>
              </a:r>
              <a:r>
                <a:rPr lang="nl-NL" sz="1600" dirty="0"/>
                <a:t> III</a:t>
              </a:r>
            </a:p>
          </p:txBody>
        </p:sp>
        <p:sp>
          <p:nvSpPr>
            <p:cNvPr id="21" name="Text Box 256"/>
            <p:cNvSpPr txBox="1">
              <a:spLocks noChangeArrowheads="1"/>
            </p:cNvSpPr>
            <p:nvPr/>
          </p:nvSpPr>
          <p:spPr bwMode="auto">
            <a:xfrm>
              <a:off x="6083300" y="4167188"/>
              <a:ext cx="1225550" cy="494110"/>
            </a:xfrm>
            <a:prstGeom prst="rect">
              <a:avLst/>
            </a:prstGeom>
            <a:solidFill>
              <a:srgbClr val="99CCFF"/>
            </a:solidFill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>
                <a:spcBef>
                  <a:spcPct val="50000"/>
                </a:spcBef>
                <a:buFontTx/>
                <a:buNone/>
              </a:pPr>
              <a:r>
                <a:rPr lang="nl-NL" sz="1600"/>
                <a:t>quantities of category IV</a:t>
              </a:r>
            </a:p>
          </p:txBody>
        </p:sp>
      </p:grpSp>
      <p:pic>
        <p:nvPicPr>
          <p:cNvPr id="5122" name="Picture 2" descr="http://cdn.morguefile.com/imageData/public/files/h/hotblack/preview/fldr_2008_11_02/file0006187404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350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650"/>
            <a:ext cx="3491542" cy="524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09" name="Text Box 9"/>
          <p:cNvSpPr txBox="1">
            <a:spLocks noChangeArrowheads="1"/>
          </p:cNvSpPr>
          <p:nvPr/>
        </p:nvSpPr>
        <p:spPr bwMode="auto">
          <a:xfrm>
            <a:off x="194400" y="194400"/>
            <a:ext cx="856848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Difference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between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cat.-I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cat.-III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quantities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 typeface="Arial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Cat.-III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quantities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are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needed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evaluate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model, but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cannot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determined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by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modeler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/ designer;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 typeface="Arial" pitchFamily="34" charset="0"/>
              <a:buChar char="•"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Example: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legislature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demography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physics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economy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vendor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catalogues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human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conditions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…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Challenge the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demarcation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between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cat.-I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cat.–III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innovative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design.</a:t>
            </a:r>
          </a:p>
          <a:p>
            <a:pPr algn="l" eaLnBrk="1" hangingPunct="1">
              <a:spcBef>
                <a:spcPct val="50000"/>
              </a:spcBef>
              <a:buFontTx/>
              <a:buNone/>
            </a:pPr>
            <a:endParaRPr lang="nl-NL" sz="2000" dirty="0"/>
          </a:p>
        </p:txBody>
      </p:sp>
      <p:sp>
        <p:nvSpPr>
          <p:cNvPr id="2" name="Rechthoek 1"/>
          <p:cNvSpPr/>
          <p:nvPr/>
        </p:nvSpPr>
        <p:spPr>
          <a:xfrm rot="16200000">
            <a:off x="-2214789" y="2914332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http://www.morguefile.com/archive/display/176294</a:t>
            </a:r>
          </a:p>
        </p:txBody>
      </p:sp>
    </p:spTree>
    <p:extLst>
      <p:ext uri="{BB962C8B-B14F-4D97-AF65-F5344CB8AC3E}">
        <p14:creationId xmlns:p14="http://schemas.microsoft.com/office/powerpoint/2010/main" val="323352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9" grpId="0" uiExpand="1" build="p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4193232" y="1102569"/>
            <a:ext cx="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endParaRPr lang="nl-NL"/>
          </a:p>
        </p:txBody>
      </p:sp>
      <p:sp>
        <p:nvSpPr>
          <p:cNvPr id="34823" name="AutoShape 8" descr="2Q=="/>
          <p:cNvSpPr>
            <a:spLocks noChangeAspect="1" noChangeArrowheads="1"/>
          </p:cNvSpPr>
          <p:nvPr/>
        </p:nvSpPr>
        <p:spPr bwMode="auto">
          <a:xfrm>
            <a:off x="4297363" y="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grpSp>
        <p:nvGrpSpPr>
          <p:cNvPr id="50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51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52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8057" name="Text Box 9"/>
          <p:cNvSpPr txBox="1">
            <a:spLocks noChangeArrowheads="1"/>
          </p:cNvSpPr>
          <p:nvPr/>
        </p:nvSpPr>
        <p:spPr bwMode="auto">
          <a:xfrm>
            <a:off x="194400" y="194400"/>
            <a:ext cx="4464695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Start the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construction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the model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by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introducing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cat.-II;</a:t>
            </a:r>
          </a:p>
          <a:p>
            <a:pPr algn="l" eaLnBrk="1" hangingPunct="1">
              <a:buFontTx/>
              <a:buNone/>
            </a:pPr>
            <a:endParaRPr lang="nl-NL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Quantities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that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don’t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depend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on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anything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are cat.-I or cat.-III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quantities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</a:t>
            </a:r>
          </a:p>
          <a:p>
            <a:pPr algn="l" eaLnBrk="1" hangingPunct="1">
              <a:buFontTx/>
              <a:buNone/>
            </a:pPr>
            <a:endParaRPr lang="nl-NL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All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other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quantities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are cat.-IV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quantities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algn="l" eaLnBrk="1" hangingPunct="1">
              <a:spcBef>
                <a:spcPct val="50000"/>
              </a:spcBef>
              <a:buFontTx/>
              <a:buNone/>
            </a:pPr>
            <a:endParaRPr lang="nl-NL" sz="2000" dirty="0"/>
          </a:p>
        </p:txBody>
      </p:sp>
      <p:grpSp>
        <p:nvGrpSpPr>
          <p:cNvPr id="46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47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48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ep 48"/>
          <p:cNvGrpSpPr/>
          <p:nvPr/>
        </p:nvGrpSpPr>
        <p:grpSpPr>
          <a:xfrm>
            <a:off x="3491542" y="2684456"/>
            <a:ext cx="5472114" cy="2384822"/>
            <a:chOff x="3492500" y="2733676"/>
            <a:chExt cx="5472114" cy="2384822"/>
          </a:xfrm>
        </p:grpSpPr>
        <p:grpSp>
          <p:nvGrpSpPr>
            <p:cNvPr id="53" name="Groep 9"/>
            <p:cNvGrpSpPr/>
            <p:nvPr/>
          </p:nvGrpSpPr>
          <p:grpSpPr>
            <a:xfrm>
              <a:off x="6624000" y="4217868"/>
              <a:ext cx="1516652" cy="697693"/>
              <a:chOff x="6615066" y="4217868"/>
              <a:chExt cx="1516652" cy="697693"/>
            </a:xfrm>
          </p:grpSpPr>
          <p:pic>
            <p:nvPicPr>
              <p:cNvPr id="97" name="Afbeelding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15066" y="4227933"/>
                <a:ext cx="1516652" cy="665535"/>
              </a:xfrm>
              <a:prstGeom prst="rect">
                <a:avLst/>
              </a:prstGeom>
              <a:effectLst>
                <a:softEdge rad="0"/>
              </a:effectLst>
            </p:spPr>
          </p:pic>
          <p:cxnSp>
            <p:nvCxnSpPr>
              <p:cNvPr id="98" name="Rechte verbindingslijn 11"/>
              <p:cNvCxnSpPr/>
              <p:nvPr/>
            </p:nvCxnSpPr>
            <p:spPr>
              <a:xfrm flipH="1">
                <a:off x="7690474" y="4217868"/>
                <a:ext cx="206137" cy="697693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192"/>
            <p:cNvGrpSpPr>
              <a:grpSpLocks/>
            </p:cNvGrpSpPr>
            <p:nvPr/>
          </p:nvGrpSpPr>
          <p:grpSpPr bwMode="auto">
            <a:xfrm>
              <a:off x="4427539" y="2733676"/>
              <a:ext cx="4537075" cy="2269331"/>
              <a:chOff x="2472" y="1162"/>
              <a:chExt cx="2495" cy="1452"/>
            </a:xfrm>
          </p:grpSpPr>
          <p:sp>
            <p:nvSpPr>
              <p:cNvPr id="60" name="Oval 193"/>
              <p:cNvSpPr>
                <a:spLocks noChangeArrowheads="1"/>
              </p:cNvSpPr>
              <p:nvPr/>
            </p:nvSpPr>
            <p:spPr bwMode="auto">
              <a:xfrm>
                <a:off x="2699" y="1162"/>
                <a:ext cx="635" cy="590"/>
              </a:xfrm>
              <a:prstGeom prst="ellipse">
                <a:avLst/>
              </a:prstGeom>
              <a:solidFill>
                <a:srgbClr val="CCFFCC"/>
              </a:solidFill>
              <a:ln w="31750" algn="ctr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61" name="Oval 194"/>
              <p:cNvSpPr>
                <a:spLocks noChangeArrowheads="1"/>
              </p:cNvSpPr>
              <p:nvPr/>
            </p:nvSpPr>
            <p:spPr bwMode="auto">
              <a:xfrm>
                <a:off x="2472" y="2024"/>
                <a:ext cx="635" cy="590"/>
              </a:xfrm>
              <a:prstGeom prst="ellipse">
                <a:avLst/>
              </a:prstGeom>
              <a:solidFill>
                <a:srgbClr val="FFFF99"/>
              </a:solidFill>
              <a:ln w="31750" algn="ctr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62" name="Oval 195"/>
              <p:cNvSpPr>
                <a:spLocks noChangeArrowheads="1"/>
              </p:cNvSpPr>
              <p:nvPr/>
            </p:nvSpPr>
            <p:spPr bwMode="auto">
              <a:xfrm>
                <a:off x="3379" y="1525"/>
                <a:ext cx="635" cy="590"/>
              </a:xfrm>
              <a:prstGeom prst="ellipse">
                <a:avLst/>
              </a:prstGeom>
              <a:solidFill>
                <a:srgbClr val="99CCFF"/>
              </a:solidFill>
              <a:ln w="31750" algn="ctr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63" name="Oval 196"/>
              <p:cNvSpPr>
                <a:spLocks noChangeArrowheads="1"/>
              </p:cNvSpPr>
              <p:nvPr/>
            </p:nvSpPr>
            <p:spPr bwMode="auto">
              <a:xfrm>
                <a:off x="4422" y="1525"/>
                <a:ext cx="545" cy="499"/>
              </a:xfrm>
              <a:prstGeom prst="ellipse">
                <a:avLst/>
              </a:prstGeom>
              <a:solidFill>
                <a:srgbClr val="DADAFA"/>
              </a:solidFill>
              <a:ln w="317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64" name="Oval 197"/>
              <p:cNvSpPr>
                <a:spLocks noChangeArrowheads="1"/>
              </p:cNvSpPr>
              <p:nvPr/>
            </p:nvSpPr>
            <p:spPr bwMode="auto">
              <a:xfrm>
                <a:off x="2789" y="1434"/>
                <a:ext cx="45" cy="46"/>
              </a:xfrm>
              <a:prstGeom prst="ellipse">
                <a:avLst/>
              </a:prstGeom>
              <a:solidFill>
                <a:srgbClr val="000000"/>
              </a:solidFill>
              <a:ln w="50800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65" name="Oval 198"/>
              <p:cNvSpPr>
                <a:spLocks noChangeArrowheads="1"/>
              </p:cNvSpPr>
              <p:nvPr/>
            </p:nvSpPr>
            <p:spPr bwMode="auto">
              <a:xfrm>
                <a:off x="3152" y="1298"/>
                <a:ext cx="45" cy="46"/>
              </a:xfrm>
              <a:prstGeom prst="ellipse">
                <a:avLst/>
              </a:prstGeom>
              <a:solidFill>
                <a:srgbClr val="000000"/>
              </a:solidFill>
              <a:ln w="50800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66" name="Oval 199"/>
              <p:cNvSpPr>
                <a:spLocks noChangeArrowheads="1"/>
              </p:cNvSpPr>
              <p:nvPr/>
            </p:nvSpPr>
            <p:spPr bwMode="auto">
              <a:xfrm>
                <a:off x="3061" y="1616"/>
                <a:ext cx="45" cy="46"/>
              </a:xfrm>
              <a:prstGeom prst="ellipse">
                <a:avLst/>
              </a:prstGeom>
              <a:solidFill>
                <a:srgbClr val="000000"/>
              </a:solidFill>
              <a:ln w="50800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67" name="Oval 200"/>
              <p:cNvSpPr>
                <a:spLocks noChangeArrowheads="1"/>
              </p:cNvSpPr>
              <p:nvPr/>
            </p:nvSpPr>
            <p:spPr bwMode="auto">
              <a:xfrm>
                <a:off x="2789" y="2115"/>
                <a:ext cx="45" cy="46"/>
              </a:xfrm>
              <a:prstGeom prst="ellipse">
                <a:avLst/>
              </a:prstGeom>
              <a:solidFill>
                <a:srgbClr val="000000"/>
              </a:solidFill>
              <a:ln w="50800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68" name="Oval 201"/>
              <p:cNvSpPr>
                <a:spLocks noChangeArrowheads="1"/>
              </p:cNvSpPr>
              <p:nvPr/>
            </p:nvSpPr>
            <p:spPr bwMode="auto">
              <a:xfrm>
                <a:off x="2744" y="2341"/>
                <a:ext cx="45" cy="46"/>
              </a:xfrm>
              <a:prstGeom prst="ellipse">
                <a:avLst/>
              </a:prstGeom>
              <a:solidFill>
                <a:srgbClr val="000000"/>
              </a:solidFill>
              <a:ln w="50800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69" name="Oval 202"/>
              <p:cNvSpPr>
                <a:spLocks noChangeArrowheads="1"/>
              </p:cNvSpPr>
              <p:nvPr/>
            </p:nvSpPr>
            <p:spPr bwMode="auto">
              <a:xfrm>
                <a:off x="2835" y="2523"/>
                <a:ext cx="45" cy="46"/>
              </a:xfrm>
              <a:prstGeom prst="ellipse">
                <a:avLst/>
              </a:prstGeom>
              <a:solidFill>
                <a:srgbClr val="000000"/>
              </a:solidFill>
              <a:ln w="50800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70" name="Oval 203"/>
              <p:cNvSpPr>
                <a:spLocks noChangeArrowheads="1"/>
              </p:cNvSpPr>
              <p:nvPr/>
            </p:nvSpPr>
            <p:spPr bwMode="auto">
              <a:xfrm>
                <a:off x="3565" y="1676"/>
                <a:ext cx="45" cy="46"/>
              </a:xfrm>
              <a:prstGeom prst="ellipse">
                <a:avLst/>
              </a:prstGeom>
              <a:solidFill>
                <a:srgbClr val="000000"/>
              </a:solidFill>
              <a:ln w="50800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71" name="Oval 204"/>
              <p:cNvSpPr>
                <a:spLocks noChangeArrowheads="1"/>
              </p:cNvSpPr>
              <p:nvPr/>
            </p:nvSpPr>
            <p:spPr bwMode="auto">
              <a:xfrm>
                <a:off x="3495" y="1816"/>
                <a:ext cx="45" cy="46"/>
              </a:xfrm>
              <a:prstGeom prst="ellipse">
                <a:avLst/>
              </a:prstGeom>
              <a:solidFill>
                <a:srgbClr val="000000"/>
              </a:solidFill>
              <a:ln w="50800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72" name="Oval 205"/>
              <p:cNvSpPr>
                <a:spLocks noChangeArrowheads="1"/>
              </p:cNvSpPr>
              <p:nvPr/>
            </p:nvSpPr>
            <p:spPr bwMode="auto">
              <a:xfrm>
                <a:off x="3787" y="1979"/>
                <a:ext cx="45" cy="46"/>
              </a:xfrm>
              <a:prstGeom prst="ellipse">
                <a:avLst/>
              </a:prstGeom>
              <a:solidFill>
                <a:srgbClr val="000000"/>
              </a:solidFill>
              <a:ln w="50800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73" name="Oval 206"/>
              <p:cNvSpPr>
                <a:spLocks noChangeArrowheads="1"/>
              </p:cNvSpPr>
              <p:nvPr/>
            </p:nvSpPr>
            <p:spPr bwMode="auto">
              <a:xfrm>
                <a:off x="3606" y="2024"/>
                <a:ext cx="45" cy="46"/>
              </a:xfrm>
              <a:prstGeom prst="ellipse">
                <a:avLst/>
              </a:prstGeom>
              <a:solidFill>
                <a:srgbClr val="000000"/>
              </a:solidFill>
              <a:ln w="50800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74" name="Oval 207"/>
              <p:cNvSpPr>
                <a:spLocks noChangeArrowheads="1"/>
              </p:cNvSpPr>
              <p:nvPr/>
            </p:nvSpPr>
            <p:spPr bwMode="auto">
              <a:xfrm>
                <a:off x="4649" y="1661"/>
                <a:ext cx="45" cy="46"/>
              </a:xfrm>
              <a:prstGeom prst="ellipse">
                <a:avLst/>
              </a:prstGeom>
              <a:solidFill>
                <a:srgbClr val="000000"/>
              </a:solidFill>
              <a:ln w="50800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75" name="Oval 208"/>
              <p:cNvSpPr>
                <a:spLocks noChangeArrowheads="1"/>
              </p:cNvSpPr>
              <p:nvPr/>
            </p:nvSpPr>
            <p:spPr bwMode="auto">
              <a:xfrm>
                <a:off x="4694" y="1888"/>
                <a:ext cx="45" cy="46"/>
              </a:xfrm>
              <a:prstGeom prst="ellipse">
                <a:avLst/>
              </a:prstGeom>
              <a:solidFill>
                <a:srgbClr val="000000"/>
              </a:solidFill>
              <a:ln w="50800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76" name="Oval 209"/>
              <p:cNvSpPr>
                <a:spLocks noChangeArrowheads="1"/>
              </p:cNvSpPr>
              <p:nvPr/>
            </p:nvSpPr>
            <p:spPr bwMode="auto">
              <a:xfrm>
                <a:off x="3878" y="1797"/>
                <a:ext cx="45" cy="46"/>
              </a:xfrm>
              <a:prstGeom prst="ellipse">
                <a:avLst/>
              </a:prstGeom>
              <a:solidFill>
                <a:srgbClr val="000000"/>
              </a:solidFill>
              <a:ln w="50800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77" name="Oval 210"/>
              <p:cNvSpPr>
                <a:spLocks noChangeArrowheads="1"/>
              </p:cNvSpPr>
              <p:nvPr/>
            </p:nvSpPr>
            <p:spPr bwMode="auto">
              <a:xfrm>
                <a:off x="3830" y="1637"/>
                <a:ext cx="45" cy="46"/>
              </a:xfrm>
              <a:prstGeom prst="ellipse">
                <a:avLst/>
              </a:prstGeom>
              <a:solidFill>
                <a:srgbClr val="000000"/>
              </a:solidFill>
              <a:ln w="50800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78" name="Oval 211"/>
              <p:cNvSpPr>
                <a:spLocks noChangeArrowheads="1"/>
              </p:cNvSpPr>
              <p:nvPr/>
            </p:nvSpPr>
            <p:spPr bwMode="auto">
              <a:xfrm>
                <a:off x="3923" y="1888"/>
                <a:ext cx="45" cy="46"/>
              </a:xfrm>
              <a:prstGeom prst="ellipse">
                <a:avLst/>
              </a:prstGeom>
              <a:solidFill>
                <a:srgbClr val="000000"/>
              </a:solidFill>
              <a:ln w="50800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cxnSp>
            <p:nvCxnSpPr>
              <p:cNvPr id="79" name="AutoShape 212"/>
              <p:cNvCxnSpPr>
                <a:cxnSpLocks noChangeShapeType="1"/>
                <a:stCxn id="66" idx="6"/>
                <a:endCxn id="70" idx="2"/>
              </p:cNvCxnSpPr>
              <p:nvPr/>
            </p:nvCxnSpPr>
            <p:spPr bwMode="auto">
              <a:xfrm>
                <a:off x="3106" y="1639"/>
                <a:ext cx="459" cy="60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80" name="AutoShape 213"/>
              <p:cNvCxnSpPr>
                <a:cxnSpLocks noChangeShapeType="1"/>
                <a:stCxn id="66" idx="6"/>
                <a:endCxn id="77" idx="2"/>
              </p:cNvCxnSpPr>
              <p:nvPr/>
            </p:nvCxnSpPr>
            <p:spPr bwMode="auto">
              <a:xfrm>
                <a:off x="3106" y="1639"/>
                <a:ext cx="724" cy="21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81" name="AutoShape 214"/>
              <p:cNvCxnSpPr>
                <a:cxnSpLocks noChangeShapeType="1"/>
                <a:stCxn id="65" idx="5"/>
                <a:endCxn id="71" idx="1"/>
              </p:cNvCxnSpPr>
              <p:nvPr/>
            </p:nvCxnSpPr>
            <p:spPr bwMode="auto">
              <a:xfrm>
                <a:off x="3190" y="1337"/>
                <a:ext cx="312" cy="486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82" name="AutoShape 215"/>
              <p:cNvCxnSpPr>
                <a:cxnSpLocks noChangeShapeType="1"/>
                <a:stCxn id="64" idx="6"/>
                <a:endCxn id="77" idx="2"/>
              </p:cNvCxnSpPr>
              <p:nvPr/>
            </p:nvCxnSpPr>
            <p:spPr bwMode="auto">
              <a:xfrm>
                <a:off x="2834" y="1457"/>
                <a:ext cx="996" cy="203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83" name="AutoShape 216"/>
              <p:cNvCxnSpPr>
                <a:cxnSpLocks noChangeShapeType="1"/>
                <a:stCxn id="67" idx="6"/>
                <a:endCxn id="73" idx="2"/>
              </p:cNvCxnSpPr>
              <p:nvPr/>
            </p:nvCxnSpPr>
            <p:spPr bwMode="auto">
              <a:xfrm flipV="1">
                <a:off x="2834" y="2047"/>
                <a:ext cx="772" cy="91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84" name="AutoShape 217"/>
              <p:cNvCxnSpPr>
                <a:cxnSpLocks noChangeShapeType="1"/>
                <a:stCxn id="68" idx="7"/>
                <a:endCxn id="71" idx="3"/>
              </p:cNvCxnSpPr>
              <p:nvPr/>
            </p:nvCxnSpPr>
            <p:spPr bwMode="auto">
              <a:xfrm flipV="1">
                <a:off x="2782" y="1855"/>
                <a:ext cx="720" cy="493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85" name="AutoShape 218"/>
              <p:cNvCxnSpPr>
                <a:cxnSpLocks noChangeShapeType="1"/>
                <a:stCxn id="69" idx="7"/>
                <a:endCxn id="76" idx="2"/>
              </p:cNvCxnSpPr>
              <p:nvPr/>
            </p:nvCxnSpPr>
            <p:spPr bwMode="auto">
              <a:xfrm flipV="1">
                <a:off x="2873" y="1820"/>
                <a:ext cx="1005" cy="710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86" name="AutoShape 219"/>
              <p:cNvCxnSpPr>
                <a:cxnSpLocks noChangeShapeType="1"/>
                <a:stCxn id="68" idx="7"/>
                <a:endCxn id="76" idx="2"/>
              </p:cNvCxnSpPr>
              <p:nvPr/>
            </p:nvCxnSpPr>
            <p:spPr bwMode="auto">
              <a:xfrm flipV="1">
                <a:off x="2782" y="1820"/>
                <a:ext cx="1096" cy="528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87" name="AutoShape 220"/>
              <p:cNvCxnSpPr>
                <a:cxnSpLocks noChangeShapeType="1"/>
                <a:stCxn id="70" idx="5"/>
                <a:endCxn id="76" idx="2"/>
              </p:cNvCxnSpPr>
              <p:nvPr/>
            </p:nvCxnSpPr>
            <p:spPr bwMode="auto">
              <a:xfrm>
                <a:off x="3603" y="1715"/>
                <a:ext cx="275" cy="105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88" name="AutoShape 221"/>
              <p:cNvCxnSpPr>
                <a:cxnSpLocks noChangeShapeType="1"/>
                <a:stCxn id="73" idx="6"/>
                <a:endCxn id="72" idx="2"/>
              </p:cNvCxnSpPr>
              <p:nvPr/>
            </p:nvCxnSpPr>
            <p:spPr bwMode="auto">
              <a:xfrm flipV="1">
                <a:off x="3651" y="2002"/>
                <a:ext cx="136" cy="45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89" name="AutoShape 222"/>
              <p:cNvCxnSpPr>
                <a:cxnSpLocks noChangeShapeType="1"/>
                <a:stCxn id="71" idx="6"/>
                <a:endCxn id="72" idx="2"/>
              </p:cNvCxnSpPr>
              <p:nvPr/>
            </p:nvCxnSpPr>
            <p:spPr bwMode="auto">
              <a:xfrm>
                <a:off x="3540" y="1839"/>
                <a:ext cx="247" cy="163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90" name="AutoShape 223"/>
              <p:cNvCxnSpPr>
                <a:cxnSpLocks noChangeShapeType="1"/>
                <a:stCxn id="72" idx="7"/>
                <a:endCxn id="78" idx="2"/>
              </p:cNvCxnSpPr>
              <p:nvPr/>
            </p:nvCxnSpPr>
            <p:spPr bwMode="auto">
              <a:xfrm flipV="1">
                <a:off x="3825" y="1911"/>
                <a:ext cx="98" cy="75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91" name="AutoShape 224"/>
              <p:cNvCxnSpPr>
                <a:cxnSpLocks noChangeShapeType="1"/>
                <a:stCxn id="70" idx="6"/>
                <a:endCxn id="77" idx="2"/>
              </p:cNvCxnSpPr>
              <p:nvPr/>
            </p:nvCxnSpPr>
            <p:spPr bwMode="auto">
              <a:xfrm flipV="1">
                <a:off x="3610" y="1660"/>
                <a:ext cx="220" cy="39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92" name="AutoShape 225"/>
              <p:cNvCxnSpPr>
                <a:cxnSpLocks noChangeShapeType="1"/>
                <a:stCxn id="71" idx="6"/>
                <a:endCxn id="76" idx="2"/>
              </p:cNvCxnSpPr>
              <p:nvPr/>
            </p:nvCxnSpPr>
            <p:spPr bwMode="auto">
              <a:xfrm flipV="1">
                <a:off x="3540" y="1820"/>
                <a:ext cx="338" cy="19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93" name="AutoShape 226"/>
              <p:cNvCxnSpPr>
                <a:cxnSpLocks noChangeShapeType="1"/>
                <a:stCxn id="76" idx="6"/>
                <a:endCxn id="74" idx="2"/>
              </p:cNvCxnSpPr>
              <p:nvPr/>
            </p:nvCxnSpPr>
            <p:spPr bwMode="auto">
              <a:xfrm flipV="1">
                <a:off x="3923" y="1684"/>
                <a:ext cx="726" cy="136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94" name="AutoShape 227"/>
              <p:cNvCxnSpPr>
                <a:cxnSpLocks noChangeShapeType="1"/>
                <a:stCxn id="78" idx="6"/>
                <a:endCxn id="75" idx="2"/>
              </p:cNvCxnSpPr>
              <p:nvPr/>
            </p:nvCxnSpPr>
            <p:spPr bwMode="auto">
              <a:xfrm>
                <a:off x="3968" y="1911"/>
                <a:ext cx="726" cy="0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95" name="AutoShape 228"/>
              <p:cNvCxnSpPr>
                <a:cxnSpLocks noChangeShapeType="1"/>
                <a:stCxn id="77" idx="6"/>
                <a:endCxn id="74" idx="2"/>
              </p:cNvCxnSpPr>
              <p:nvPr/>
            </p:nvCxnSpPr>
            <p:spPr bwMode="auto">
              <a:xfrm>
                <a:off x="3875" y="1660"/>
                <a:ext cx="774" cy="24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96" name="AutoShape 229"/>
              <p:cNvCxnSpPr>
                <a:cxnSpLocks noChangeShapeType="1"/>
                <a:stCxn id="76" idx="6"/>
                <a:endCxn id="75" idx="2"/>
              </p:cNvCxnSpPr>
              <p:nvPr/>
            </p:nvCxnSpPr>
            <p:spPr bwMode="auto">
              <a:xfrm>
                <a:off x="3923" y="1820"/>
                <a:ext cx="771" cy="91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55" name="Text Box 252"/>
            <p:cNvSpPr txBox="1">
              <a:spLocks noChangeArrowheads="1"/>
            </p:cNvSpPr>
            <p:nvPr/>
          </p:nvSpPr>
          <p:spPr bwMode="auto">
            <a:xfrm>
              <a:off x="6516689" y="2842022"/>
              <a:ext cx="1800225" cy="494109"/>
            </a:xfrm>
            <a:prstGeom prst="rect">
              <a:avLst/>
            </a:prstGeom>
            <a:solidFill>
              <a:srgbClr val="FFCC99">
                <a:alpha val="21000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>
                <a:spcBef>
                  <a:spcPct val="50000"/>
                </a:spcBef>
                <a:buFontTx/>
                <a:buNone/>
              </a:pPr>
              <a:r>
                <a:rPr lang="nl-NL" sz="1600" dirty="0" err="1"/>
                <a:t>general</a:t>
              </a:r>
              <a:r>
                <a:rPr lang="nl-NL" sz="1600" dirty="0"/>
                <a:t> </a:t>
              </a:r>
              <a:r>
                <a:rPr lang="nl-NL" sz="1600" dirty="0" err="1"/>
                <a:t>functional</a:t>
              </a:r>
              <a:r>
                <a:rPr lang="nl-NL" sz="1600" dirty="0"/>
                <a:t> model (example)</a:t>
              </a:r>
            </a:p>
          </p:txBody>
        </p:sp>
        <p:sp>
          <p:nvSpPr>
            <p:cNvPr id="56" name="Text Box 253"/>
            <p:cNvSpPr txBox="1">
              <a:spLocks noChangeArrowheads="1"/>
            </p:cNvSpPr>
            <p:nvPr/>
          </p:nvSpPr>
          <p:spPr bwMode="auto">
            <a:xfrm>
              <a:off x="7740650" y="4005263"/>
              <a:ext cx="1187450" cy="494110"/>
            </a:xfrm>
            <a:prstGeom prst="rect">
              <a:avLst/>
            </a:prstGeom>
            <a:solidFill>
              <a:srgbClr val="C0C0C0"/>
            </a:solidFill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>
                <a:spcBef>
                  <a:spcPct val="50000"/>
                </a:spcBef>
                <a:buFontTx/>
                <a:buNone/>
              </a:pPr>
              <a:r>
                <a:rPr lang="nl-NL" sz="1600"/>
                <a:t>quantities of category II</a:t>
              </a:r>
            </a:p>
          </p:txBody>
        </p:sp>
        <p:sp>
          <p:nvSpPr>
            <p:cNvPr id="57" name="Text Box 254"/>
            <p:cNvSpPr txBox="1">
              <a:spLocks noChangeArrowheads="1"/>
            </p:cNvSpPr>
            <p:nvPr/>
          </p:nvSpPr>
          <p:spPr bwMode="auto">
            <a:xfrm>
              <a:off x="4427538" y="3543300"/>
              <a:ext cx="1368425" cy="494110"/>
            </a:xfrm>
            <a:prstGeom prst="rect">
              <a:avLst/>
            </a:prstGeom>
            <a:solidFill>
              <a:srgbClr val="CCFFCC"/>
            </a:solidFill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>
                <a:spcBef>
                  <a:spcPct val="50000"/>
                </a:spcBef>
                <a:buFontTx/>
                <a:buNone/>
              </a:pPr>
              <a:r>
                <a:rPr lang="nl-NL" sz="1600"/>
                <a:t>quantities of category I</a:t>
              </a:r>
            </a:p>
          </p:txBody>
        </p:sp>
        <p:sp>
          <p:nvSpPr>
            <p:cNvPr id="58" name="Text Box 255"/>
            <p:cNvSpPr txBox="1">
              <a:spLocks noChangeArrowheads="1"/>
            </p:cNvSpPr>
            <p:nvPr/>
          </p:nvSpPr>
          <p:spPr bwMode="auto">
            <a:xfrm>
              <a:off x="3492500" y="4624388"/>
              <a:ext cx="1296988" cy="494110"/>
            </a:xfrm>
            <a:prstGeom prst="rect">
              <a:avLst/>
            </a:prstGeom>
            <a:solidFill>
              <a:srgbClr val="FFFF99"/>
            </a:solidFill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>
                <a:spcBef>
                  <a:spcPct val="50000"/>
                </a:spcBef>
                <a:buFontTx/>
                <a:buNone/>
              </a:pPr>
              <a:r>
                <a:rPr lang="nl-NL" sz="1600"/>
                <a:t>quantities of category III</a:t>
              </a:r>
            </a:p>
          </p:txBody>
        </p:sp>
        <p:sp>
          <p:nvSpPr>
            <p:cNvPr id="59" name="Text Box 256"/>
            <p:cNvSpPr txBox="1">
              <a:spLocks noChangeArrowheads="1"/>
            </p:cNvSpPr>
            <p:nvPr/>
          </p:nvSpPr>
          <p:spPr bwMode="auto">
            <a:xfrm>
              <a:off x="6083300" y="4167188"/>
              <a:ext cx="1225550" cy="494110"/>
            </a:xfrm>
            <a:prstGeom prst="rect">
              <a:avLst/>
            </a:prstGeom>
            <a:solidFill>
              <a:srgbClr val="99CCFF"/>
            </a:solidFill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>
                <a:spcBef>
                  <a:spcPct val="50000"/>
                </a:spcBef>
                <a:buFontTx/>
                <a:buNone/>
              </a:pPr>
              <a:r>
                <a:rPr lang="nl-NL" sz="1600"/>
                <a:t>quantities of category IV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435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3617914" y="1787129"/>
            <a:ext cx="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endParaRPr lang="nl-NL"/>
          </a:p>
        </p:txBody>
      </p:sp>
      <p:sp>
        <p:nvSpPr>
          <p:cNvPr id="34823" name="AutoShape 8" descr="2Q=="/>
          <p:cNvSpPr>
            <a:spLocks noChangeAspect="1" noChangeArrowheads="1"/>
          </p:cNvSpPr>
          <p:nvPr/>
        </p:nvSpPr>
        <p:spPr bwMode="auto">
          <a:xfrm>
            <a:off x="4297363" y="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grpSp>
        <p:nvGrpSpPr>
          <p:cNvPr id="50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51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52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4193232" y="1102569"/>
            <a:ext cx="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endParaRPr lang="nl-NL"/>
          </a:p>
        </p:txBody>
      </p:sp>
      <p:sp>
        <p:nvSpPr>
          <p:cNvPr id="258057" name="Text Box 9"/>
          <p:cNvSpPr txBox="1">
            <a:spLocks noChangeArrowheads="1"/>
          </p:cNvSpPr>
          <p:nvPr/>
        </p:nvSpPr>
        <p:spPr bwMode="auto">
          <a:xfrm>
            <a:off x="194400" y="194400"/>
            <a:ext cx="4767719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entire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network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is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constructed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using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scheme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chapter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4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starting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with cat.-II. </a:t>
            </a:r>
            <a:endParaRPr lang="nl-NL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>
              <a:spcAft>
                <a:spcPct val="0"/>
              </a:spcAft>
            </a:pP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>
              <a:spcAft>
                <a:spcPct val="0"/>
              </a:spcAft>
            </a:pP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When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-do list is empty,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all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quantities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are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defined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in terms of cat.-I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cat.-III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quantities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only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algn="l" eaLnBrk="1" hangingPunct="1">
              <a:buFontTx/>
              <a:buNone/>
            </a:pPr>
            <a:endParaRPr lang="nl-NL" sz="20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47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53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91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ep 91"/>
          <p:cNvGrpSpPr/>
          <p:nvPr/>
        </p:nvGrpSpPr>
        <p:grpSpPr>
          <a:xfrm>
            <a:off x="3491542" y="2684456"/>
            <a:ext cx="5472114" cy="2384822"/>
            <a:chOff x="3492500" y="2733676"/>
            <a:chExt cx="5472114" cy="2384822"/>
          </a:xfrm>
        </p:grpSpPr>
        <p:grpSp>
          <p:nvGrpSpPr>
            <p:cNvPr id="93" name="Groep 9"/>
            <p:cNvGrpSpPr/>
            <p:nvPr/>
          </p:nvGrpSpPr>
          <p:grpSpPr>
            <a:xfrm>
              <a:off x="6624000" y="4217868"/>
              <a:ext cx="1516652" cy="697693"/>
              <a:chOff x="6615066" y="4217868"/>
              <a:chExt cx="1516652" cy="697693"/>
            </a:xfrm>
          </p:grpSpPr>
          <p:pic>
            <p:nvPicPr>
              <p:cNvPr id="137" name="Afbeelding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15066" y="4227933"/>
                <a:ext cx="1516652" cy="665535"/>
              </a:xfrm>
              <a:prstGeom prst="rect">
                <a:avLst/>
              </a:prstGeom>
              <a:effectLst>
                <a:softEdge rad="0"/>
              </a:effectLst>
            </p:spPr>
          </p:pic>
          <p:cxnSp>
            <p:nvCxnSpPr>
              <p:cNvPr id="138" name="Rechte verbindingslijn 11"/>
              <p:cNvCxnSpPr/>
              <p:nvPr/>
            </p:nvCxnSpPr>
            <p:spPr>
              <a:xfrm flipH="1">
                <a:off x="7690474" y="4217868"/>
                <a:ext cx="206137" cy="697693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 192"/>
            <p:cNvGrpSpPr>
              <a:grpSpLocks/>
            </p:cNvGrpSpPr>
            <p:nvPr/>
          </p:nvGrpSpPr>
          <p:grpSpPr bwMode="auto">
            <a:xfrm>
              <a:off x="4427539" y="2733676"/>
              <a:ext cx="4537075" cy="2269331"/>
              <a:chOff x="2472" y="1162"/>
              <a:chExt cx="2495" cy="1452"/>
            </a:xfrm>
          </p:grpSpPr>
          <p:sp>
            <p:nvSpPr>
              <p:cNvPr id="100" name="Oval 193"/>
              <p:cNvSpPr>
                <a:spLocks noChangeArrowheads="1"/>
              </p:cNvSpPr>
              <p:nvPr/>
            </p:nvSpPr>
            <p:spPr bwMode="auto">
              <a:xfrm>
                <a:off x="2699" y="1162"/>
                <a:ext cx="635" cy="590"/>
              </a:xfrm>
              <a:prstGeom prst="ellipse">
                <a:avLst/>
              </a:prstGeom>
              <a:solidFill>
                <a:srgbClr val="CCFFCC"/>
              </a:solidFill>
              <a:ln w="31750" algn="ctr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101" name="Oval 194"/>
              <p:cNvSpPr>
                <a:spLocks noChangeArrowheads="1"/>
              </p:cNvSpPr>
              <p:nvPr/>
            </p:nvSpPr>
            <p:spPr bwMode="auto">
              <a:xfrm>
                <a:off x="2472" y="2024"/>
                <a:ext cx="635" cy="590"/>
              </a:xfrm>
              <a:prstGeom prst="ellipse">
                <a:avLst/>
              </a:prstGeom>
              <a:solidFill>
                <a:srgbClr val="FFFF99"/>
              </a:solidFill>
              <a:ln w="31750" algn="ctr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102" name="Oval 195"/>
              <p:cNvSpPr>
                <a:spLocks noChangeArrowheads="1"/>
              </p:cNvSpPr>
              <p:nvPr/>
            </p:nvSpPr>
            <p:spPr bwMode="auto">
              <a:xfrm>
                <a:off x="3379" y="1525"/>
                <a:ext cx="635" cy="590"/>
              </a:xfrm>
              <a:prstGeom prst="ellipse">
                <a:avLst/>
              </a:prstGeom>
              <a:solidFill>
                <a:srgbClr val="99CCFF"/>
              </a:solidFill>
              <a:ln w="31750" algn="ctr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103" name="Oval 196"/>
              <p:cNvSpPr>
                <a:spLocks noChangeArrowheads="1"/>
              </p:cNvSpPr>
              <p:nvPr/>
            </p:nvSpPr>
            <p:spPr bwMode="auto">
              <a:xfrm>
                <a:off x="4422" y="1525"/>
                <a:ext cx="545" cy="499"/>
              </a:xfrm>
              <a:prstGeom prst="ellipse">
                <a:avLst/>
              </a:prstGeom>
              <a:solidFill>
                <a:srgbClr val="DADAFA"/>
              </a:solidFill>
              <a:ln w="317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104" name="Oval 197"/>
              <p:cNvSpPr>
                <a:spLocks noChangeArrowheads="1"/>
              </p:cNvSpPr>
              <p:nvPr/>
            </p:nvSpPr>
            <p:spPr bwMode="auto">
              <a:xfrm>
                <a:off x="2789" y="1434"/>
                <a:ext cx="45" cy="46"/>
              </a:xfrm>
              <a:prstGeom prst="ellipse">
                <a:avLst/>
              </a:prstGeom>
              <a:solidFill>
                <a:srgbClr val="000000"/>
              </a:solidFill>
              <a:ln w="50800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105" name="Oval 198"/>
              <p:cNvSpPr>
                <a:spLocks noChangeArrowheads="1"/>
              </p:cNvSpPr>
              <p:nvPr/>
            </p:nvSpPr>
            <p:spPr bwMode="auto">
              <a:xfrm>
                <a:off x="3152" y="1298"/>
                <a:ext cx="45" cy="46"/>
              </a:xfrm>
              <a:prstGeom prst="ellipse">
                <a:avLst/>
              </a:prstGeom>
              <a:solidFill>
                <a:srgbClr val="000000"/>
              </a:solidFill>
              <a:ln w="50800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106" name="Oval 199"/>
              <p:cNvSpPr>
                <a:spLocks noChangeArrowheads="1"/>
              </p:cNvSpPr>
              <p:nvPr/>
            </p:nvSpPr>
            <p:spPr bwMode="auto">
              <a:xfrm>
                <a:off x="3061" y="1616"/>
                <a:ext cx="45" cy="46"/>
              </a:xfrm>
              <a:prstGeom prst="ellipse">
                <a:avLst/>
              </a:prstGeom>
              <a:solidFill>
                <a:srgbClr val="000000"/>
              </a:solidFill>
              <a:ln w="50800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107" name="Oval 200"/>
              <p:cNvSpPr>
                <a:spLocks noChangeArrowheads="1"/>
              </p:cNvSpPr>
              <p:nvPr/>
            </p:nvSpPr>
            <p:spPr bwMode="auto">
              <a:xfrm>
                <a:off x="2789" y="2115"/>
                <a:ext cx="45" cy="46"/>
              </a:xfrm>
              <a:prstGeom prst="ellipse">
                <a:avLst/>
              </a:prstGeom>
              <a:solidFill>
                <a:srgbClr val="000000"/>
              </a:solidFill>
              <a:ln w="50800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108" name="Oval 201"/>
              <p:cNvSpPr>
                <a:spLocks noChangeArrowheads="1"/>
              </p:cNvSpPr>
              <p:nvPr/>
            </p:nvSpPr>
            <p:spPr bwMode="auto">
              <a:xfrm>
                <a:off x="2744" y="2341"/>
                <a:ext cx="45" cy="46"/>
              </a:xfrm>
              <a:prstGeom prst="ellipse">
                <a:avLst/>
              </a:prstGeom>
              <a:solidFill>
                <a:srgbClr val="000000"/>
              </a:solidFill>
              <a:ln w="50800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109" name="Oval 202"/>
              <p:cNvSpPr>
                <a:spLocks noChangeArrowheads="1"/>
              </p:cNvSpPr>
              <p:nvPr/>
            </p:nvSpPr>
            <p:spPr bwMode="auto">
              <a:xfrm>
                <a:off x="2835" y="2523"/>
                <a:ext cx="45" cy="46"/>
              </a:xfrm>
              <a:prstGeom prst="ellipse">
                <a:avLst/>
              </a:prstGeom>
              <a:solidFill>
                <a:srgbClr val="000000"/>
              </a:solidFill>
              <a:ln w="50800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110" name="Oval 203"/>
              <p:cNvSpPr>
                <a:spLocks noChangeArrowheads="1"/>
              </p:cNvSpPr>
              <p:nvPr/>
            </p:nvSpPr>
            <p:spPr bwMode="auto">
              <a:xfrm>
                <a:off x="3565" y="1676"/>
                <a:ext cx="45" cy="46"/>
              </a:xfrm>
              <a:prstGeom prst="ellipse">
                <a:avLst/>
              </a:prstGeom>
              <a:solidFill>
                <a:srgbClr val="000000"/>
              </a:solidFill>
              <a:ln w="50800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111" name="Oval 204"/>
              <p:cNvSpPr>
                <a:spLocks noChangeArrowheads="1"/>
              </p:cNvSpPr>
              <p:nvPr/>
            </p:nvSpPr>
            <p:spPr bwMode="auto">
              <a:xfrm>
                <a:off x="3495" y="1816"/>
                <a:ext cx="45" cy="46"/>
              </a:xfrm>
              <a:prstGeom prst="ellipse">
                <a:avLst/>
              </a:prstGeom>
              <a:solidFill>
                <a:srgbClr val="000000"/>
              </a:solidFill>
              <a:ln w="50800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112" name="Oval 205"/>
              <p:cNvSpPr>
                <a:spLocks noChangeArrowheads="1"/>
              </p:cNvSpPr>
              <p:nvPr/>
            </p:nvSpPr>
            <p:spPr bwMode="auto">
              <a:xfrm>
                <a:off x="3787" y="1979"/>
                <a:ext cx="45" cy="46"/>
              </a:xfrm>
              <a:prstGeom prst="ellipse">
                <a:avLst/>
              </a:prstGeom>
              <a:solidFill>
                <a:srgbClr val="000000"/>
              </a:solidFill>
              <a:ln w="50800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113" name="Oval 206"/>
              <p:cNvSpPr>
                <a:spLocks noChangeArrowheads="1"/>
              </p:cNvSpPr>
              <p:nvPr/>
            </p:nvSpPr>
            <p:spPr bwMode="auto">
              <a:xfrm>
                <a:off x="3606" y="2024"/>
                <a:ext cx="45" cy="46"/>
              </a:xfrm>
              <a:prstGeom prst="ellipse">
                <a:avLst/>
              </a:prstGeom>
              <a:solidFill>
                <a:srgbClr val="000000"/>
              </a:solidFill>
              <a:ln w="50800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114" name="Oval 207"/>
              <p:cNvSpPr>
                <a:spLocks noChangeArrowheads="1"/>
              </p:cNvSpPr>
              <p:nvPr/>
            </p:nvSpPr>
            <p:spPr bwMode="auto">
              <a:xfrm>
                <a:off x="4649" y="1661"/>
                <a:ext cx="45" cy="46"/>
              </a:xfrm>
              <a:prstGeom prst="ellipse">
                <a:avLst/>
              </a:prstGeom>
              <a:solidFill>
                <a:srgbClr val="000000"/>
              </a:solidFill>
              <a:ln w="50800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115" name="Oval 208"/>
              <p:cNvSpPr>
                <a:spLocks noChangeArrowheads="1"/>
              </p:cNvSpPr>
              <p:nvPr/>
            </p:nvSpPr>
            <p:spPr bwMode="auto">
              <a:xfrm>
                <a:off x="4694" y="1888"/>
                <a:ext cx="45" cy="46"/>
              </a:xfrm>
              <a:prstGeom prst="ellipse">
                <a:avLst/>
              </a:prstGeom>
              <a:solidFill>
                <a:srgbClr val="000000"/>
              </a:solidFill>
              <a:ln w="50800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116" name="Oval 209"/>
              <p:cNvSpPr>
                <a:spLocks noChangeArrowheads="1"/>
              </p:cNvSpPr>
              <p:nvPr/>
            </p:nvSpPr>
            <p:spPr bwMode="auto">
              <a:xfrm>
                <a:off x="3878" y="1797"/>
                <a:ext cx="45" cy="46"/>
              </a:xfrm>
              <a:prstGeom prst="ellipse">
                <a:avLst/>
              </a:prstGeom>
              <a:solidFill>
                <a:srgbClr val="000000"/>
              </a:solidFill>
              <a:ln w="50800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117" name="Oval 210"/>
              <p:cNvSpPr>
                <a:spLocks noChangeArrowheads="1"/>
              </p:cNvSpPr>
              <p:nvPr/>
            </p:nvSpPr>
            <p:spPr bwMode="auto">
              <a:xfrm>
                <a:off x="3830" y="1637"/>
                <a:ext cx="45" cy="46"/>
              </a:xfrm>
              <a:prstGeom prst="ellipse">
                <a:avLst/>
              </a:prstGeom>
              <a:solidFill>
                <a:srgbClr val="000000"/>
              </a:solidFill>
              <a:ln w="50800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sp>
            <p:nvSpPr>
              <p:cNvPr id="118" name="Oval 211"/>
              <p:cNvSpPr>
                <a:spLocks noChangeArrowheads="1"/>
              </p:cNvSpPr>
              <p:nvPr/>
            </p:nvSpPr>
            <p:spPr bwMode="auto">
              <a:xfrm>
                <a:off x="3923" y="1888"/>
                <a:ext cx="45" cy="46"/>
              </a:xfrm>
              <a:prstGeom prst="ellipse">
                <a:avLst/>
              </a:prstGeom>
              <a:solidFill>
                <a:srgbClr val="000000"/>
              </a:solidFill>
              <a:ln w="50800" algn="ctr">
                <a:noFill/>
                <a:round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endParaRPr lang="nl-NL"/>
              </a:p>
            </p:txBody>
          </p:sp>
          <p:cxnSp>
            <p:nvCxnSpPr>
              <p:cNvPr id="119" name="AutoShape 212"/>
              <p:cNvCxnSpPr>
                <a:cxnSpLocks noChangeShapeType="1"/>
                <a:stCxn id="106" idx="6"/>
                <a:endCxn id="110" idx="2"/>
              </p:cNvCxnSpPr>
              <p:nvPr/>
            </p:nvCxnSpPr>
            <p:spPr bwMode="auto">
              <a:xfrm>
                <a:off x="3106" y="1639"/>
                <a:ext cx="459" cy="60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20" name="AutoShape 213"/>
              <p:cNvCxnSpPr>
                <a:cxnSpLocks noChangeShapeType="1"/>
                <a:stCxn id="106" idx="6"/>
                <a:endCxn id="117" idx="2"/>
              </p:cNvCxnSpPr>
              <p:nvPr/>
            </p:nvCxnSpPr>
            <p:spPr bwMode="auto">
              <a:xfrm>
                <a:off x="3106" y="1639"/>
                <a:ext cx="724" cy="21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21" name="AutoShape 214"/>
              <p:cNvCxnSpPr>
                <a:cxnSpLocks noChangeShapeType="1"/>
                <a:stCxn id="105" idx="5"/>
                <a:endCxn id="111" idx="1"/>
              </p:cNvCxnSpPr>
              <p:nvPr/>
            </p:nvCxnSpPr>
            <p:spPr bwMode="auto">
              <a:xfrm>
                <a:off x="3190" y="1337"/>
                <a:ext cx="312" cy="486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22" name="AutoShape 215"/>
              <p:cNvCxnSpPr>
                <a:cxnSpLocks noChangeShapeType="1"/>
                <a:stCxn id="104" idx="6"/>
                <a:endCxn id="117" idx="2"/>
              </p:cNvCxnSpPr>
              <p:nvPr/>
            </p:nvCxnSpPr>
            <p:spPr bwMode="auto">
              <a:xfrm>
                <a:off x="2834" y="1457"/>
                <a:ext cx="996" cy="203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23" name="AutoShape 216"/>
              <p:cNvCxnSpPr>
                <a:cxnSpLocks noChangeShapeType="1"/>
                <a:stCxn id="107" idx="6"/>
                <a:endCxn id="113" idx="2"/>
              </p:cNvCxnSpPr>
              <p:nvPr/>
            </p:nvCxnSpPr>
            <p:spPr bwMode="auto">
              <a:xfrm flipV="1">
                <a:off x="2834" y="2047"/>
                <a:ext cx="772" cy="91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24" name="AutoShape 217"/>
              <p:cNvCxnSpPr>
                <a:cxnSpLocks noChangeShapeType="1"/>
                <a:stCxn id="108" idx="7"/>
                <a:endCxn id="111" idx="3"/>
              </p:cNvCxnSpPr>
              <p:nvPr/>
            </p:nvCxnSpPr>
            <p:spPr bwMode="auto">
              <a:xfrm flipV="1">
                <a:off x="2782" y="1855"/>
                <a:ext cx="720" cy="493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25" name="AutoShape 218"/>
              <p:cNvCxnSpPr>
                <a:cxnSpLocks noChangeShapeType="1"/>
                <a:stCxn id="109" idx="7"/>
                <a:endCxn id="116" idx="2"/>
              </p:cNvCxnSpPr>
              <p:nvPr/>
            </p:nvCxnSpPr>
            <p:spPr bwMode="auto">
              <a:xfrm flipV="1">
                <a:off x="2873" y="1820"/>
                <a:ext cx="1005" cy="710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26" name="AutoShape 219"/>
              <p:cNvCxnSpPr>
                <a:cxnSpLocks noChangeShapeType="1"/>
                <a:stCxn id="108" idx="7"/>
                <a:endCxn id="116" idx="2"/>
              </p:cNvCxnSpPr>
              <p:nvPr/>
            </p:nvCxnSpPr>
            <p:spPr bwMode="auto">
              <a:xfrm flipV="1">
                <a:off x="2782" y="1820"/>
                <a:ext cx="1096" cy="528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27" name="AutoShape 220"/>
              <p:cNvCxnSpPr>
                <a:cxnSpLocks noChangeShapeType="1"/>
                <a:stCxn id="110" idx="5"/>
                <a:endCxn id="116" idx="2"/>
              </p:cNvCxnSpPr>
              <p:nvPr/>
            </p:nvCxnSpPr>
            <p:spPr bwMode="auto">
              <a:xfrm>
                <a:off x="3603" y="1715"/>
                <a:ext cx="275" cy="105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28" name="AutoShape 221"/>
              <p:cNvCxnSpPr>
                <a:cxnSpLocks noChangeShapeType="1"/>
                <a:stCxn id="113" idx="6"/>
                <a:endCxn id="112" idx="2"/>
              </p:cNvCxnSpPr>
              <p:nvPr/>
            </p:nvCxnSpPr>
            <p:spPr bwMode="auto">
              <a:xfrm flipV="1">
                <a:off x="3651" y="2002"/>
                <a:ext cx="136" cy="45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29" name="AutoShape 222"/>
              <p:cNvCxnSpPr>
                <a:cxnSpLocks noChangeShapeType="1"/>
                <a:stCxn id="111" idx="6"/>
                <a:endCxn id="112" idx="2"/>
              </p:cNvCxnSpPr>
              <p:nvPr/>
            </p:nvCxnSpPr>
            <p:spPr bwMode="auto">
              <a:xfrm>
                <a:off x="3540" y="1839"/>
                <a:ext cx="247" cy="163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30" name="AutoShape 223"/>
              <p:cNvCxnSpPr>
                <a:cxnSpLocks noChangeShapeType="1"/>
                <a:stCxn id="112" idx="7"/>
                <a:endCxn id="118" idx="2"/>
              </p:cNvCxnSpPr>
              <p:nvPr/>
            </p:nvCxnSpPr>
            <p:spPr bwMode="auto">
              <a:xfrm flipV="1">
                <a:off x="3825" y="1911"/>
                <a:ext cx="98" cy="75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31" name="AutoShape 224"/>
              <p:cNvCxnSpPr>
                <a:cxnSpLocks noChangeShapeType="1"/>
                <a:stCxn id="110" idx="6"/>
                <a:endCxn id="117" idx="2"/>
              </p:cNvCxnSpPr>
              <p:nvPr/>
            </p:nvCxnSpPr>
            <p:spPr bwMode="auto">
              <a:xfrm flipV="1">
                <a:off x="3610" y="1660"/>
                <a:ext cx="220" cy="39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32" name="AutoShape 225"/>
              <p:cNvCxnSpPr>
                <a:cxnSpLocks noChangeShapeType="1"/>
                <a:stCxn id="111" idx="6"/>
                <a:endCxn id="116" idx="2"/>
              </p:cNvCxnSpPr>
              <p:nvPr/>
            </p:nvCxnSpPr>
            <p:spPr bwMode="auto">
              <a:xfrm flipV="1">
                <a:off x="3540" y="1820"/>
                <a:ext cx="338" cy="19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33" name="AutoShape 226"/>
              <p:cNvCxnSpPr>
                <a:cxnSpLocks noChangeShapeType="1"/>
                <a:stCxn id="116" idx="6"/>
                <a:endCxn id="114" idx="2"/>
              </p:cNvCxnSpPr>
              <p:nvPr/>
            </p:nvCxnSpPr>
            <p:spPr bwMode="auto">
              <a:xfrm flipV="1">
                <a:off x="3923" y="1684"/>
                <a:ext cx="726" cy="136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34" name="AutoShape 227"/>
              <p:cNvCxnSpPr>
                <a:cxnSpLocks noChangeShapeType="1"/>
                <a:stCxn id="118" idx="6"/>
                <a:endCxn id="115" idx="2"/>
              </p:cNvCxnSpPr>
              <p:nvPr/>
            </p:nvCxnSpPr>
            <p:spPr bwMode="auto">
              <a:xfrm>
                <a:off x="3968" y="1911"/>
                <a:ext cx="726" cy="0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35" name="AutoShape 228"/>
              <p:cNvCxnSpPr>
                <a:cxnSpLocks noChangeShapeType="1"/>
                <a:stCxn id="117" idx="6"/>
                <a:endCxn id="114" idx="2"/>
              </p:cNvCxnSpPr>
              <p:nvPr/>
            </p:nvCxnSpPr>
            <p:spPr bwMode="auto">
              <a:xfrm>
                <a:off x="3875" y="1660"/>
                <a:ext cx="774" cy="24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36" name="AutoShape 229"/>
              <p:cNvCxnSpPr>
                <a:cxnSpLocks noChangeShapeType="1"/>
                <a:stCxn id="116" idx="6"/>
                <a:endCxn id="115" idx="2"/>
              </p:cNvCxnSpPr>
              <p:nvPr/>
            </p:nvCxnSpPr>
            <p:spPr bwMode="auto">
              <a:xfrm>
                <a:off x="3923" y="1820"/>
                <a:ext cx="771" cy="91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95" name="Text Box 252"/>
            <p:cNvSpPr txBox="1">
              <a:spLocks noChangeArrowheads="1"/>
            </p:cNvSpPr>
            <p:nvPr/>
          </p:nvSpPr>
          <p:spPr bwMode="auto">
            <a:xfrm>
              <a:off x="6516689" y="2842022"/>
              <a:ext cx="1800225" cy="494109"/>
            </a:xfrm>
            <a:prstGeom prst="rect">
              <a:avLst/>
            </a:prstGeom>
            <a:solidFill>
              <a:srgbClr val="FFCC99">
                <a:alpha val="21000"/>
              </a:srgbClr>
            </a:solidFill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>
                <a:spcBef>
                  <a:spcPct val="50000"/>
                </a:spcBef>
                <a:buFontTx/>
                <a:buNone/>
              </a:pPr>
              <a:r>
                <a:rPr lang="nl-NL" sz="1600" dirty="0" err="1"/>
                <a:t>general</a:t>
              </a:r>
              <a:r>
                <a:rPr lang="nl-NL" sz="1600" dirty="0"/>
                <a:t> </a:t>
              </a:r>
              <a:r>
                <a:rPr lang="nl-NL" sz="1600" dirty="0" err="1"/>
                <a:t>functional</a:t>
              </a:r>
              <a:r>
                <a:rPr lang="nl-NL" sz="1600" dirty="0"/>
                <a:t> model (example)</a:t>
              </a:r>
            </a:p>
          </p:txBody>
        </p:sp>
        <p:sp>
          <p:nvSpPr>
            <p:cNvPr id="96" name="Text Box 253"/>
            <p:cNvSpPr txBox="1">
              <a:spLocks noChangeArrowheads="1"/>
            </p:cNvSpPr>
            <p:nvPr/>
          </p:nvSpPr>
          <p:spPr bwMode="auto">
            <a:xfrm>
              <a:off x="7740650" y="4005263"/>
              <a:ext cx="1187450" cy="494110"/>
            </a:xfrm>
            <a:prstGeom prst="rect">
              <a:avLst/>
            </a:prstGeom>
            <a:solidFill>
              <a:srgbClr val="C0C0C0"/>
            </a:solidFill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>
                <a:spcBef>
                  <a:spcPct val="50000"/>
                </a:spcBef>
                <a:buFontTx/>
                <a:buNone/>
              </a:pPr>
              <a:r>
                <a:rPr lang="nl-NL" sz="1600"/>
                <a:t>quantities of category II</a:t>
              </a:r>
            </a:p>
          </p:txBody>
        </p:sp>
        <p:sp>
          <p:nvSpPr>
            <p:cNvPr id="97" name="Text Box 254"/>
            <p:cNvSpPr txBox="1">
              <a:spLocks noChangeArrowheads="1"/>
            </p:cNvSpPr>
            <p:nvPr/>
          </p:nvSpPr>
          <p:spPr bwMode="auto">
            <a:xfrm>
              <a:off x="4427538" y="3543300"/>
              <a:ext cx="1368425" cy="494110"/>
            </a:xfrm>
            <a:prstGeom prst="rect">
              <a:avLst/>
            </a:prstGeom>
            <a:solidFill>
              <a:srgbClr val="CCFFCC"/>
            </a:solidFill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>
                <a:spcBef>
                  <a:spcPct val="50000"/>
                </a:spcBef>
                <a:buFontTx/>
                <a:buNone/>
              </a:pPr>
              <a:r>
                <a:rPr lang="nl-NL" sz="1600"/>
                <a:t>quantities of category I</a:t>
              </a:r>
            </a:p>
          </p:txBody>
        </p:sp>
        <p:sp>
          <p:nvSpPr>
            <p:cNvPr id="98" name="Text Box 255"/>
            <p:cNvSpPr txBox="1">
              <a:spLocks noChangeArrowheads="1"/>
            </p:cNvSpPr>
            <p:nvPr/>
          </p:nvSpPr>
          <p:spPr bwMode="auto">
            <a:xfrm>
              <a:off x="3492500" y="4624388"/>
              <a:ext cx="1296988" cy="494110"/>
            </a:xfrm>
            <a:prstGeom prst="rect">
              <a:avLst/>
            </a:prstGeom>
            <a:solidFill>
              <a:srgbClr val="FFFF99"/>
            </a:solidFill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>
                <a:spcBef>
                  <a:spcPct val="50000"/>
                </a:spcBef>
                <a:buFontTx/>
                <a:buNone/>
              </a:pPr>
              <a:r>
                <a:rPr lang="nl-NL" sz="1600"/>
                <a:t>quantities of category III</a:t>
              </a:r>
            </a:p>
          </p:txBody>
        </p:sp>
        <p:sp>
          <p:nvSpPr>
            <p:cNvPr id="99" name="Text Box 256"/>
            <p:cNvSpPr txBox="1">
              <a:spLocks noChangeArrowheads="1"/>
            </p:cNvSpPr>
            <p:nvPr/>
          </p:nvSpPr>
          <p:spPr bwMode="auto">
            <a:xfrm>
              <a:off x="6083300" y="4167188"/>
              <a:ext cx="1225550" cy="494110"/>
            </a:xfrm>
            <a:prstGeom prst="rect">
              <a:avLst/>
            </a:prstGeom>
            <a:solidFill>
              <a:srgbClr val="99CCFF"/>
            </a:solidFill>
            <a:ln w="5080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80975" indent="-180975">
                <a:spcBef>
                  <a:spcPct val="50000"/>
                </a:spcBef>
                <a:buFontTx/>
                <a:buNone/>
              </a:pPr>
              <a:r>
                <a:rPr lang="nl-NL" sz="1600"/>
                <a:t>quantities of category IV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799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2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3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3617914" y="1787129"/>
            <a:ext cx="65" cy="276999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80975" indent="-180975"/>
            <a:endParaRPr lang="nl-NL"/>
          </a:p>
        </p:txBody>
      </p:sp>
      <p:sp>
        <p:nvSpPr>
          <p:cNvPr id="14342" name="AutoShape 8" descr="2Q=="/>
          <p:cNvSpPr>
            <a:spLocks noChangeAspect="1" noChangeArrowheads="1"/>
          </p:cNvSpPr>
          <p:nvPr/>
        </p:nvSpPr>
        <p:spPr bwMode="auto">
          <a:xfrm>
            <a:off x="4297363" y="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graphicFrame>
        <p:nvGraphicFramePr>
          <p:cNvPr id="262278" name="Group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559994"/>
              </p:ext>
            </p:extLst>
          </p:nvPr>
        </p:nvGraphicFramePr>
        <p:xfrm>
          <a:off x="1" y="1"/>
          <a:ext cx="9108504" cy="5224678"/>
        </p:xfrm>
        <a:graphic>
          <a:graphicData uri="http://schemas.openxmlformats.org/drawingml/2006/table">
            <a:tbl>
              <a:tblPr/>
              <a:tblGrid>
                <a:gridCol w="475830"/>
                <a:gridCol w="2048486"/>
                <a:gridCol w="1388776"/>
                <a:gridCol w="1975902"/>
                <a:gridCol w="1171024"/>
                <a:gridCol w="2048486"/>
              </a:tblGrid>
              <a:tr h="44046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category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depends on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meaning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type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example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</a:tr>
              <a:tr h="109449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I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quantity that can be freely modified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nothing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modeler’s decisions, modifications, interventions, explorations …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any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physical dimensions, options, ‘tweakable’ parameters, unknowns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</a:tr>
              <a:tr h="17661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II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quantity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that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expresses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the 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need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(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purpose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) of the model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I,III,IV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modeler’s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goals (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purpose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often: </a:t>
                      </a:r>
                      <a:r>
                        <a:rPr kumimoji="0" lang="nl-NL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ordinal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(decide, optimize, steer/control, …)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profit, comfort, safety, …things for interest of the stakeholder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</a:tr>
              <a:tr h="8291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III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quantity from context (not freely modifiable)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nothing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beyond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the 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authonomy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of the 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modeler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any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physical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constants, 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vendor’s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catalogue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data, …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</a:tr>
              <a:tr h="109449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IV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auxiliary, intermediate quantity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I,III,IV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internal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– 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only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needed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to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execute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the model; 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values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are 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eventually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irrelevant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any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2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3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3617914" y="1787129"/>
            <a:ext cx="65" cy="276999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80975" indent="-180975"/>
            <a:endParaRPr lang="nl-NL"/>
          </a:p>
        </p:txBody>
      </p:sp>
      <p:sp>
        <p:nvSpPr>
          <p:cNvPr id="14342" name="AutoShape 8" descr="2Q=="/>
          <p:cNvSpPr>
            <a:spLocks noChangeAspect="1" noChangeArrowheads="1"/>
          </p:cNvSpPr>
          <p:nvPr/>
        </p:nvSpPr>
        <p:spPr bwMode="auto">
          <a:xfrm>
            <a:off x="4297363" y="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graphicFrame>
        <p:nvGraphicFramePr>
          <p:cNvPr id="262278" name="Group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688884"/>
              </p:ext>
            </p:extLst>
          </p:nvPr>
        </p:nvGraphicFramePr>
        <p:xfrm>
          <a:off x="1" y="1"/>
          <a:ext cx="9108504" cy="5224678"/>
        </p:xfrm>
        <a:graphic>
          <a:graphicData uri="http://schemas.openxmlformats.org/drawingml/2006/table">
            <a:tbl>
              <a:tblPr/>
              <a:tblGrid>
                <a:gridCol w="475830"/>
                <a:gridCol w="2048486"/>
                <a:gridCol w="1388776"/>
                <a:gridCol w="1975902"/>
                <a:gridCol w="1171024"/>
                <a:gridCol w="2048486"/>
              </a:tblGrid>
              <a:tr h="44046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category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depends on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meaning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type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example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</a:tr>
              <a:tr h="109449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I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quantity that can be freely modified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nothing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modeler’s decisions, modifications, interventions, explorations …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any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physical dimensions, options, ‘tweakable’ parameters, unknowns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</a:tr>
              <a:tr h="17661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II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quantity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that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expresses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the 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need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(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purpose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) of the model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I,III,IV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modeler’s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goals (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purpose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often: </a:t>
                      </a:r>
                      <a:r>
                        <a:rPr kumimoji="0" lang="nl-NL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ordinal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(decide, optimize, steer/control, …)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profit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, comfort, 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safety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, …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things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for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interest of the stakeholder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</a:tr>
              <a:tr h="8291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III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quantity from context (not freely modifiable)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nothing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beyond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the 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authonomy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of the 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modeler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any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physical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constants, 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vendor’s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catalogue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data, …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</a:tr>
              <a:tr h="109449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IV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auxiliary, intermediate quantity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I,III,IV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internal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– 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only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needed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to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execute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the model; 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values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are 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eventually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irrelevant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any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</a:tr>
            </a:tbl>
          </a:graphicData>
        </a:graphic>
      </p:graphicFrame>
      <p:sp>
        <p:nvSpPr>
          <p:cNvPr id="8" name="Tekstvak 7"/>
          <p:cNvSpPr txBox="1"/>
          <p:nvPr/>
        </p:nvSpPr>
        <p:spPr>
          <a:xfrm>
            <a:off x="3707904" y="1982326"/>
            <a:ext cx="4968552" cy="2308324"/>
          </a:xfrm>
          <a:prstGeom prst="rect">
            <a:avLst/>
          </a:prstGeom>
          <a:blipFill dpi="0" rotWithShape="1">
            <a:blip r:embed="rId4" cstate="print">
              <a:alphaModFix amt="59000"/>
            </a:blip>
            <a:srcRect/>
            <a:stretch>
              <a:fillRect/>
            </a:stretch>
          </a:blipFill>
          <a:ln w="127000">
            <a:solidFill>
              <a:schemeClr val="bg2">
                <a:lumMod val="75000"/>
              </a:schemeClr>
            </a:solidFill>
          </a:ln>
          <a:effectLst>
            <a:outerShdw blurRad="368300" dist="330200" dir="3300000" sx="102000" sy="102000" algn="ctr" rotWithShape="0">
              <a:srgbClr val="000000">
                <a:alpha val="60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nl-N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type of cat.-II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quantities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case of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purposes</a:t>
            </a:r>
            <a:endParaRPr lang="nl-NL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charset="0"/>
              <a:buChar char="•"/>
            </a:pP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deciding</a:t>
            </a:r>
            <a:endParaRPr lang="nl-N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charset="0"/>
              <a:buChar char="•"/>
            </a:pP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optimizing</a:t>
            </a:r>
            <a:endParaRPr lang="nl-NL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charset="0"/>
              <a:buChar char="•"/>
            </a:pP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steering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controlling?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5141802" y="1779662"/>
            <a:ext cx="1878470" cy="461665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38000">
                <a:schemeClr val="bg2">
                  <a:lumMod val="90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1"/>
          </a:gradFill>
          <a:effectLst>
            <a:outerShdw blurRad="508000" dist="152400" dir="4500000" sx="88000" sy="88000" algn="ctr" rotWithShape="0">
              <a:srgbClr val="000000">
                <a:alpha val="54000"/>
              </a:srgbClr>
            </a:outerShdw>
          </a:effectLst>
          <a:scene3d>
            <a:camera prst="obliqueTopLef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735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2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3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3617914" y="1787129"/>
            <a:ext cx="65" cy="276999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80975" indent="-180975"/>
            <a:endParaRPr lang="nl-NL"/>
          </a:p>
        </p:txBody>
      </p:sp>
      <p:sp>
        <p:nvSpPr>
          <p:cNvPr id="14342" name="AutoShape 8" descr="2Q=="/>
          <p:cNvSpPr>
            <a:spLocks noChangeAspect="1" noChangeArrowheads="1"/>
          </p:cNvSpPr>
          <p:nvPr/>
        </p:nvSpPr>
        <p:spPr bwMode="auto">
          <a:xfrm>
            <a:off x="4297363" y="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graphicFrame>
        <p:nvGraphicFramePr>
          <p:cNvPr id="262278" name="Group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332832"/>
              </p:ext>
            </p:extLst>
          </p:nvPr>
        </p:nvGraphicFramePr>
        <p:xfrm>
          <a:off x="1" y="1"/>
          <a:ext cx="9108504" cy="5224678"/>
        </p:xfrm>
        <a:graphic>
          <a:graphicData uri="http://schemas.openxmlformats.org/drawingml/2006/table">
            <a:tbl>
              <a:tblPr/>
              <a:tblGrid>
                <a:gridCol w="475830"/>
                <a:gridCol w="2048486"/>
                <a:gridCol w="1388776"/>
                <a:gridCol w="1975902"/>
                <a:gridCol w="1171024"/>
                <a:gridCol w="2048486"/>
              </a:tblGrid>
              <a:tr h="44046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category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depends on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meaning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type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example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</a:tr>
              <a:tr h="109449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I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quantity that can be freely modified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nothing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modeler’s decisions, modifications, interventions, explorations …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any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physical dimensions, options, ‘tweakable’ parameters, unknowns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</a:tr>
              <a:tr h="17661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II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quantity that expresses the need (purpose) of the model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I,III,IV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modeler’s goals (purpose)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often: </a:t>
                      </a:r>
                      <a:r>
                        <a:rPr kumimoji="0" lang="nl-NL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ordinal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(decide, optimize, steer/control, …)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profit, comfort, safety, …things for interest of the stakeholder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</a:tr>
              <a:tr h="8291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III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quantity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from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context (not 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freely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modifiable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nothing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beyond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the 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authonomy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of the 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modeler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any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physical constants, vendor’s catalogue data, …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</a:tr>
              <a:tr h="109449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IV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auxiliary, intermediate quantity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I,III,IV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internal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– 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only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needed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to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execute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the model; 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values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are 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eventually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irrelevant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any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534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2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8" name="Picture 2" descr="File:Coffee Grinder Zassenhau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7000"/>
                    </a14:imgEffect>
                    <a14:imgEffect>
                      <a14:brightnessContrast bright="-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962" y="0"/>
            <a:ext cx="5164038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5904656" y="4948014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http://commons.wikimedia.org/wiki/File:Coffee_Grinder_Zassenhaus.jpg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194400" y="194400"/>
            <a:ext cx="8857107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nl-NL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</a:t>
            </a: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                       : </a:t>
            </a: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model with ‘</a:t>
            </a:r>
            <a:r>
              <a:rPr lang="nl-NL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inputs</a:t>
            </a: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nl-NL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outputs</a:t>
            </a: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</a:t>
            </a:r>
          </a:p>
          <a:p>
            <a:pPr algn="l">
              <a:lnSpc>
                <a:spcPct val="100000"/>
              </a:lnSpc>
              <a:spcAft>
                <a:spcPct val="0"/>
              </a:spcAft>
              <a:buFontTx/>
              <a:buNone/>
            </a:pPr>
            <a:endParaRPr lang="nl-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nl-NL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l">
              <a:lnSpc>
                <a:spcPct val="100000"/>
              </a:lnSpc>
              <a:spcAft>
                <a:spcPct val="0"/>
              </a:spcAft>
              <a:buFontTx/>
              <a:buNone/>
            </a:pPr>
            <a:endParaRPr lang="nl-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nl-NL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</a:t>
            </a: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i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</a:t>
            </a: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 ‘</a:t>
            </a:r>
            <a:r>
              <a:rPr lang="nl-NL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</a:t>
            </a: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…’)   : </a:t>
            </a: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 = EMPTY; output = time point</a:t>
            </a:r>
          </a:p>
          <a:p>
            <a:pPr algn="l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nl-NL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</a:t>
            </a: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i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</a:t>
            </a: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 ‘</a:t>
            </a:r>
            <a:r>
              <a:rPr lang="nl-NL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</a:t>
            </a: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…’) : </a:t>
            </a: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 = </a:t>
            </a:r>
            <a:r>
              <a:rPr lang="nl-NL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if-condition</a:t>
            </a: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output = </a:t>
            </a:r>
            <a:r>
              <a:rPr lang="nl-NL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endParaRPr lang="nl-N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</a:t>
            </a: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happen</a:t>
            </a:r>
          </a:p>
          <a:p>
            <a:pPr algn="l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nl-NL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</a:t>
            </a: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decide</a:t>
            </a:r>
            <a:r>
              <a:rPr lang="nl-NL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 = </a:t>
            </a:r>
            <a:r>
              <a:rPr lang="nl-NL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</a:t>
            </a: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output = </a:t>
            </a:r>
            <a:r>
              <a:rPr lang="nl-NL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</a:t>
            </a:r>
            <a:endParaRPr lang="nl-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nl-NL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</a:t>
            </a: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optimize</a:t>
            </a:r>
            <a:r>
              <a:rPr lang="nl-NL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 = independent </a:t>
            </a:r>
            <a:r>
              <a:rPr lang="nl-NL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quantity</a:t>
            </a: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endParaRPr lang="nl-N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output </a:t>
            </a: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target (</a:t>
            </a:r>
            <a:r>
              <a:rPr lang="nl-NL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</a:t>
            </a: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…)</a:t>
            </a:r>
            <a:endParaRPr lang="nl-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7" grpId="0" uiExpand="1" build="p" bldLvl="3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2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3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3617914" y="1787129"/>
            <a:ext cx="65" cy="276999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80975" indent="-180975"/>
            <a:endParaRPr lang="nl-NL"/>
          </a:p>
        </p:txBody>
      </p:sp>
      <p:sp>
        <p:nvSpPr>
          <p:cNvPr id="14342" name="AutoShape 8" descr="2Q=="/>
          <p:cNvSpPr>
            <a:spLocks noChangeAspect="1" noChangeArrowheads="1"/>
          </p:cNvSpPr>
          <p:nvPr/>
        </p:nvSpPr>
        <p:spPr bwMode="auto">
          <a:xfrm>
            <a:off x="4297363" y="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graphicFrame>
        <p:nvGraphicFramePr>
          <p:cNvPr id="262278" name="Group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820938"/>
              </p:ext>
            </p:extLst>
          </p:nvPr>
        </p:nvGraphicFramePr>
        <p:xfrm>
          <a:off x="1" y="1"/>
          <a:ext cx="9108504" cy="5224678"/>
        </p:xfrm>
        <a:graphic>
          <a:graphicData uri="http://schemas.openxmlformats.org/drawingml/2006/table">
            <a:tbl>
              <a:tblPr/>
              <a:tblGrid>
                <a:gridCol w="475830"/>
                <a:gridCol w="2048486"/>
                <a:gridCol w="1388776"/>
                <a:gridCol w="1975902"/>
                <a:gridCol w="1171024"/>
                <a:gridCol w="2048486"/>
              </a:tblGrid>
              <a:tr h="44046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category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depends on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meaning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type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example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</a:tr>
              <a:tr h="109449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I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quantity that can be freely modified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nothing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modeler’s decisions, modifications, interventions, explorations …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any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physical dimensions, options, ‘tweakable’ parameters, unknowns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</a:tr>
              <a:tr h="17661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II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quantity that expresses the need (purpose) of the model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I,III,IV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modeler’s goals (purpose)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often: </a:t>
                      </a:r>
                      <a:r>
                        <a:rPr kumimoji="0" lang="nl-NL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ordinal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(decide, optimize, steer/control, …)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profit, comfort, safety, …things for interest of the stakeholder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</a:tr>
              <a:tr h="8291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III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quantity from context (not freely modifiable)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nothing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beyond the authonomy of the modeler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any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physical constants, vendor’s catalogue data, …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</a:tr>
              <a:tr h="109449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IV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auxiliary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, 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intermediate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quantity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I,III,IV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internal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– 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only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needed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to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execute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the model; 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values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are 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eventually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irrelevant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any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067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2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3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3617914" y="1787129"/>
            <a:ext cx="65" cy="276999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80975" indent="-180975"/>
            <a:endParaRPr lang="nl-NL"/>
          </a:p>
        </p:txBody>
      </p:sp>
      <p:sp>
        <p:nvSpPr>
          <p:cNvPr id="14342" name="AutoShape 8" descr="2Q=="/>
          <p:cNvSpPr>
            <a:spLocks noChangeAspect="1" noChangeArrowheads="1"/>
          </p:cNvSpPr>
          <p:nvPr/>
        </p:nvSpPr>
        <p:spPr bwMode="auto">
          <a:xfrm>
            <a:off x="4297363" y="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graphicFrame>
        <p:nvGraphicFramePr>
          <p:cNvPr id="262278" name="Group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089779"/>
              </p:ext>
            </p:extLst>
          </p:nvPr>
        </p:nvGraphicFramePr>
        <p:xfrm>
          <a:off x="1" y="1"/>
          <a:ext cx="9108504" cy="5224678"/>
        </p:xfrm>
        <a:graphic>
          <a:graphicData uri="http://schemas.openxmlformats.org/drawingml/2006/table">
            <a:tbl>
              <a:tblPr/>
              <a:tblGrid>
                <a:gridCol w="475830"/>
                <a:gridCol w="2048486"/>
                <a:gridCol w="1388776"/>
                <a:gridCol w="1975902"/>
                <a:gridCol w="1171024"/>
                <a:gridCol w="2048486"/>
              </a:tblGrid>
              <a:tr h="44046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category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depends on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meaning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type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example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</a:tr>
              <a:tr h="109449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I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quantity that can be freely modified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nothing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modeler’s decisions, modifications, interventions, explorations …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any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physical dimensions, options, ‘tweakable’ parameters, unknowns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</a:tr>
              <a:tr h="17661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II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quantity that expresses the need (purpose) of the model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I,III,IV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modeler’s goals (purpose)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often: </a:t>
                      </a:r>
                      <a:r>
                        <a:rPr kumimoji="0" lang="nl-NL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ordinal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(decide, optimize, steer/control, …)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profit, comfort, safety, …things for interest of the stakeholder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</a:tr>
              <a:tr h="8291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III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quantity from context (not freely modifiable)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nothing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beyond the authonomy of the modeler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any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physical constants, vendor’s catalogue data, …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</a:tr>
              <a:tr h="109449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IV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auxiliary, intermediate quantity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I,III,IV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internal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– 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only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needed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to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execute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the model; 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values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are </a:t>
                      </a:r>
                      <a:r>
                        <a:rPr kumimoji="0" 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eventually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irrelevant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any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639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3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4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617914" y="1787129"/>
            <a:ext cx="65" cy="276999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80975" indent="-180975"/>
            <a:endParaRPr lang="nl-NL"/>
          </a:p>
        </p:txBody>
      </p:sp>
      <p:sp>
        <p:nvSpPr>
          <p:cNvPr id="15366" name="AutoShape 6" descr="2Q=="/>
          <p:cNvSpPr>
            <a:spLocks noChangeAspect="1" noChangeArrowheads="1"/>
          </p:cNvSpPr>
          <p:nvPr/>
        </p:nvSpPr>
        <p:spPr bwMode="auto">
          <a:xfrm>
            <a:off x="4297363" y="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graphicFrame>
        <p:nvGraphicFramePr>
          <p:cNvPr id="15423" name="Group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609727"/>
              </p:ext>
            </p:extLst>
          </p:nvPr>
        </p:nvGraphicFramePr>
        <p:xfrm>
          <a:off x="45591" y="1"/>
          <a:ext cx="9109075" cy="5164037"/>
        </p:xfrm>
        <a:graphic>
          <a:graphicData uri="http://schemas.openxmlformats.org/drawingml/2006/table">
            <a:tbl>
              <a:tblPr/>
              <a:tblGrid>
                <a:gridCol w="2339975"/>
                <a:gridCol w="2384425"/>
                <a:gridCol w="4384675"/>
              </a:tblGrid>
              <a:tr h="4286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purpose</a:t>
                      </a: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cat.-I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cat.-II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</a:tr>
              <a:tr h="7428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predict (‘when …”)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NOTHING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time point asked for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</a:tr>
              <a:tr h="74478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predict</a:t>
                      </a: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(‘</a:t>
                      </a:r>
                      <a:r>
                        <a:rPr kumimoji="0" lang="nl-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what</a:t>
                      </a: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</a:t>
                      </a:r>
                      <a:r>
                        <a:rPr kumimoji="0" lang="nl-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if</a:t>
                      </a: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…’)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condition after ‘if’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what is going to happen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</a:tr>
              <a:tr h="74478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decide</a:t>
                      </a: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(e.g., design)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decision</a:t>
                      </a: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</a:t>
                      </a:r>
                      <a:r>
                        <a:rPr kumimoji="0" lang="nl-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quantities</a:t>
                      </a: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stakeholders value (profit, safety, …)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</a:tr>
              <a:tr h="74478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steer / control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external</a:t>
                      </a: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</a:t>
                      </a:r>
                      <a:r>
                        <a:rPr kumimoji="0" lang="nl-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perturbation</a:t>
                      </a: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difference</a:t>
                      </a: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</a:t>
                      </a:r>
                      <a:r>
                        <a:rPr kumimoji="0" lang="nl-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between</a:t>
                      </a: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</a:t>
                      </a:r>
                      <a:r>
                        <a:rPr kumimoji="0" lang="nl-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desired</a:t>
                      </a: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</a:t>
                      </a:r>
                      <a:r>
                        <a:rPr kumimoji="0" lang="nl-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and</a:t>
                      </a: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</a:t>
                      </a:r>
                      <a:r>
                        <a:rPr kumimoji="0" lang="nl-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actual</a:t>
                      </a: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</a:tr>
              <a:tr h="7428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verify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NOTHING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result</a:t>
                      </a: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of </a:t>
                      </a:r>
                      <a:r>
                        <a:rPr kumimoji="0" lang="nl-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verification</a:t>
                      </a: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: true or </a:t>
                      </a:r>
                      <a:r>
                        <a:rPr kumimoji="0" lang="nl-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false</a:t>
                      </a: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</a:tr>
              <a:tr h="10153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optimize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independent quantity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objective</a:t>
                      </a: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</a:t>
                      </a:r>
                      <a:r>
                        <a:rPr kumimoji="0" lang="nl-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quantity</a:t>
                      </a: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3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4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617914" y="1787129"/>
            <a:ext cx="65" cy="276999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80975" indent="-180975"/>
            <a:endParaRPr lang="nl-NL"/>
          </a:p>
        </p:txBody>
      </p:sp>
      <p:sp>
        <p:nvSpPr>
          <p:cNvPr id="15366" name="AutoShape 6" descr="2Q=="/>
          <p:cNvSpPr>
            <a:spLocks noChangeAspect="1" noChangeArrowheads="1"/>
          </p:cNvSpPr>
          <p:nvPr/>
        </p:nvSpPr>
        <p:spPr bwMode="auto">
          <a:xfrm>
            <a:off x="4297363" y="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graphicFrame>
        <p:nvGraphicFramePr>
          <p:cNvPr id="15423" name="Group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115507"/>
              </p:ext>
            </p:extLst>
          </p:nvPr>
        </p:nvGraphicFramePr>
        <p:xfrm>
          <a:off x="45591" y="1"/>
          <a:ext cx="9109075" cy="5164037"/>
        </p:xfrm>
        <a:graphic>
          <a:graphicData uri="http://schemas.openxmlformats.org/drawingml/2006/table">
            <a:tbl>
              <a:tblPr/>
              <a:tblGrid>
                <a:gridCol w="2339975"/>
                <a:gridCol w="2384425"/>
                <a:gridCol w="4384675"/>
              </a:tblGrid>
              <a:tr h="4286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purpose</a:t>
                      </a: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cat.-I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cat.-II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</a:tr>
              <a:tr h="7428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predict (‘when …”)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NOTHING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time point asked for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</a:tr>
              <a:tr h="74478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predict (‘what if …’)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condition after ‘if’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what is going to happen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</a:tr>
              <a:tr h="74478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decide</a:t>
                      </a: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(e.g., design)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decision</a:t>
                      </a: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</a:t>
                      </a:r>
                      <a:r>
                        <a:rPr kumimoji="0" lang="nl-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quantities</a:t>
                      </a: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stakeholders value (profit, safety, …)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</a:tr>
              <a:tr h="74478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steer / control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external perturbation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difference</a:t>
                      </a: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</a:t>
                      </a:r>
                      <a:r>
                        <a:rPr kumimoji="0" lang="nl-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between</a:t>
                      </a: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</a:t>
                      </a:r>
                      <a:r>
                        <a:rPr kumimoji="0" lang="nl-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desired</a:t>
                      </a: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</a:t>
                      </a:r>
                      <a:r>
                        <a:rPr kumimoji="0" lang="nl-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and</a:t>
                      </a: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</a:t>
                      </a:r>
                      <a:r>
                        <a:rPr kumimoji="0" lang="nl-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actual</a:t>
                      </a: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</a:tr>
              <a:tr h="7428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verify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NOTHING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result</a:t>
                      </a: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of </a:t>
                      </a:r>
                      <a:r>
                        <a:rPr kumimoji="0" lang="nl-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verification</a:t>
                      </a: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: true or </a:t>
                      </a:r>
                      <a:r>
                        <a:rPr kumimoji="0" lang="nl-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false</a:t>
                      </a: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</a:tr>
              <a:tr h="10153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optimize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independent quantity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objective</a:t>
                      </a: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</a:t>
                      </a:r>
                      <a:r>
                        <a:rPr kumimoji="0" lang="nl-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quantity</a:t>
                      </a: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41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3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4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617914" y="1787129"/>
            <a:ext cx="65" cy="276999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80975" indent="-180975"/>
            <a:endParaRPr lang="nl-NL"/>
          </a:p>
        </p:txBody>
      </p:sp>
      <p:sp>
        <p:nvSpPr>
          <p:cNvPr id="15366" name="AutoShape 6" descr="2Q=="/>
          <p:cNvSpPr>
            <a:spLocks noChangeAspect="1" noChangeArrowheads="1"/>
          </p:cNvSpPr>
          <p:nvPr/>
        </p:nvSpPr>
        <p:spPr bwMode="auto">
          <a:xfrm>
            <a:off x="4297363" y="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graphicFrame>
        <p:nvGraphicFramePr>
          <p:cNvPr id="15423" name="Group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695576"/>
              </p:ext>
            </p:extLst>
          </p:nvPr>
        </p:nvGraphicFramePr>
        <p:xfrm>
          <a:off x="45591" y="1"/>
          <a:ext cx="9109075" cy="5164037"/>
        </p:xfrm>
        <a:graphic>
          <a:graphicData uri="http://schemas.openxmlformats.org/drawingml/2006/table">
            <a:tbl>
              <a:tblPr/>
              <a:tblGrid>
                <a:gridCol w="2339975"/>
                <a:gridCol w="2384425"/>
                <a:gridCol w="4384675"/>
              </a:tblGrid>
              <a:tr h="4286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purpose</a:t>
                      </a: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cat.-I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cat.-II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</a:tr>
              <a:tr h="7428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predict (‘when …”)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NOTHING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time point asked for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</a:tr>
              <a:tr h="74478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predict (‘what if …’)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condition after ‘if’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what is going to happen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</a:tr>
              <a:tr h="74478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decide (e.g., design)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decision quantities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stakeholders value (profit, safety, …)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</a:tr>
              <a:tr h="74478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steer</a:t>
                      </a: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/ control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external</a:t>
                      </a: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</a:t>
                      </a:r>
                      <a:r>
                        <a:rPr kumimoji="0" lang="nl-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perturbation</a:t>
                      </a: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difference between desired and actual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</a:tr>
              <a:tr h="7428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verify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NOTHING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result</a:t>
                      </a: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of </a:t>
                      </a:r>
                      <a:r>
                        <a:rPr kumimoji="0" lang="nl-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verification</a:t>
                      </a: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: true or </a:t>
                      </a:r>
                      <a:r>
                        <a:rPr kumimoji="0" lang="nl-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false</a:t>
                      </a: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</a:tr>
              <a:tr h="10153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optimize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independent quantity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objective</a:t>
                      </a: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</a:t>
                      </a:r>
                      <a:r>
                        <a:rPr kumimoji="0" lang="nl-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quantity</a:t>
                      </a: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173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3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4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617914" y="1787129"/>
            <a:ext cx="65" cy="276999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80975" indent="-180975"/>
            <a:endParaRPr lang="nl-NL"/>
          </a:p>
        </p:txBody>
      </p:sp>
      <p:sp>
        <p:nvSpPr>
          <p:cNvPr id="15366" name="AutoShape 6" descr="2Q=="/>
          <p:cNvSpPr>
            <a:spLocks noChangeAspect="1" noChangeArrowheads="1"/>
          </p:cNvSpPr>
          <p:nvPr/>
        </p:nvSpPr>
        <p:spPr bwMode="auto">
          <a:xfrm>
            <a:off x="4297363" y="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graphicFrame>
        <p:nvGraphicFramePr>
          <p:cNvPr id="15423" name="Group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100528"/>
              </p:ext>
            </p:extLst>
          </p:nvPr>
        </p:nvGraphicFramePr>
        <p:xfrm>
          <a:off x="45591" y="1"/>
          <a:ext cx="9109075" cy="5164037"/>
        </p:xfrm>
        <a:graphic>
          <a:graphicData uri="http://schemas.openxmlformats.org/drawingml/2006/table">
            <a:tbl>
              <a:tblPr/>
              <a:tblGrid>
                <a:gridCol w="2339975"/>
                <a:gridCol w="2384425"/>
                <a:gridCol w="4384675"/>
              </a:tblGrid>
              <a:tr h="4286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purpose</a:t>
                      </a: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cat.-I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cat.-II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</a:tr>
              <a:tr h="7428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predict (‘when …”)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NOTHING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time point asked for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</a:tr>
              <a:tr h="74478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predict (‘what if …’)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condition after ‘if’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what is going to happen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</a:tr>
              <a:tr h="74478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decide (e.g., design)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decision quantities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stakeholders value (profit, safety, …)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</a:tr>
              <a:tr h="74478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steer / control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external perturbation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difference between desired and actual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</a:tr>
              <a:tr h="7428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verify</a:t>
                      </a: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NOTHING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result</a:t>
                      </a: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of </a:t>
                      </a:r>
                      <a:r>
                        <a:rPr kumimoji="0" lang="nl-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verification</a:t>
                      </a: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: true or </a:t>
                      </a:r>
                      <a:r>
                        <a:rPr kumimoji="0" lang="nl-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false</a:t>
                      </a: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</a:tr>
              <a:tr h="10153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optimize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independent quantity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objective</a:t>
                      </a: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</a:t>
                      </a:r>
                      <a:r>
                        <a:rPr kumimoji="0" lang="nl-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quantity</a:t>
                      </a: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957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3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4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617914" y="1787129"/>
            <a:ext cx="65" cy="276999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80975" indent="-180975"/>
            <a:endParaRPr lang="nl-NL"/>
          </a:p>
        </p:txBody>
      </p:sp>
      <p:sp>
        <p:nvSpPr>
          <p:cNvPr id="15366" name="AutoShape 6" descr="2Q=="/>
          <p:cNvSpPr>
            <a:spLocks noChangeAspect="1" noChangeArrowheads="1"/>
          </p:cNvSpPr>
          <p:nvPr/>
        </p:nvSpPr>
        <p:spPr bwMode="auto">
          <a:xfrm>
            <a:off x="4297363" y="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graphicFrame>
        <p:nvGraphicFramePr>
          <p:cNvPr id="15423" name="Group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439049"/>
              </p:ext>
            </p:extLst>
          </p:nvPr>
        </p:nvGraphicFramePr>
        <p:xfrm>
          <a:off x="45591" y="1"/>
          <a:ext cx="9109075" cy="5164037"/>
        </p:xfrm>
        <a:graphic>
          <a:graphicData uri="http://schemas.openxmlformats.org/drawingml/2006/table">
            <a:tbl>
              <a:tblPr/>
              <a:tblGrid>
                <a:gridCol w="2339975"/>
                <a:gridCol w="2384425"/>
                <a:gridCol w="4384675"/>
              </a:tblGrid>
              <a:tr h="4286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purpose</a:t>
                      </a: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cat.-I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cat.-II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</a:tr>
              <a:tr h="7428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predict (‘when …”)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NOTHING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time point asked for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</a:tr>
              <a:tr h="74478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predict (‘what if …’)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condition after ‘if’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what is going to happen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</a:tr>
              <a:tr h="74478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decide (e.g., design)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decision quantities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stakeholders value (profit, safety, …)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</a:tr>
              <a:tr h="74478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steer / control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external perturbation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difference between desired and actual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</a:tr>
              <a:tr h="7428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verify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NOTHING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result</a:t>
                      </a: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of </a:t>
                      </a:r>
                      <a:r>
                        <a:rPr kumimoji="0" lang="nl-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verification</a:t>
                      </a: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: true or </a:t>
                      </a:r>
                      <a:r>
                        <a:rPr kumimoji="0" lang="nl-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false</a:t>
                      </a: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</a:tr>
              <a:tr h="10153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optimize</a:t>
                      </a: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independent </a:t>
                      </a:r>
                      <a:r>
                        <a:rPr kumimoji="0" lang="nl-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quantity</a:t>
                      </a: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objective</a:t>
                      </a: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</a:t>
                      </a:r>
                      <a:r>
                        <a:rPr kumimoji="0" lang="nl-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quantity</a:t>
                      </a: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095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3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4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617914" y="1787129"/>
            <a:ext cx="65" cy="276999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80975" indent="-180975"/>
            <a:endParaRPr lang="nl-NL"/>
          </a:p>
        </p:txBody>
      </p:sp>
      <p:sp>
        <p:nvSpPr>
          <p:cNvPr id="15366" name="AutoShape 6" descr="2Q=="/>
          <p:cNvSpPr>
            <a:spLocks noChangeAspect="1" noChangeArrowheads="1"/>
          </p:cNvSpPr>
          <p:nvPr/>
        </p:nvSpPr>
        <p:spPr bwMode="auto">
          <a:xfrm>
            <a:off x="4297363" y="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graphicFrame>
        <p:nvGraphicFramePr>
          <p:cNvPr id="15423" name="Group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60532"/>
              </p:ext>
            </p:extLst>
          </p:nvPr>
        </p:nvGraphicFramePr>
        <p:xfrm>
          <a:off x="45591" y="1"/>
          <a:ext cx="9109075" cy="5164037"/>
        </p:xfrm>
        <a:graphic>
          <a:graphicData uri="http://schemas.openxmlformats.org/drawingml/2006/table">
            <a:tbl>
              <a:tblPr/>
              <a:tblGrid>
                <a:gridCol w="2339975"/>
                <a:gridCol w="2384425"/>
                <a:gridCol w="4384675"/>
              </a:tblGrid>
              <a:tr h="4286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purpose</a:t>
                      </a: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cat.-I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cat.-II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</a:tr>
              <a:tr h="7428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predict (‘when …”)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NOTHING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time point asked for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</a:tr>
              <a:tr h="74478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predict (‘what if …’)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condition after ‘if’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what is going to happen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</a:tr>
              <a:tr h="74478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decide (e.g., design)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decision quantities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stakeholders value (profit, safety, …)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</a:tr>
              <a:tr h="74478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steer / control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external perturbation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difference between desired and actual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</a:tr>
              <a:tr h="7428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verify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NOTHING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result</a:t>
                      </a: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of </a:t>
                      </a:r>
                      <a:r>
                        <a:rPr kumimoji="0" lang="nl-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verification</a:t>
                      </a: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: true or </a:t>
                      </a:r>
                      <a:r>
                        <a:rPr kumimoji="0" lang="nl-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false</a:t>
                      </a: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</a:tr>
              <a:tr h="10153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optimize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independent quantity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2"/>
                        </a:buClr>
                        <a:buSzTx/>
                        <a:buFont typeface="Times" pitchFamily="1" charset="0"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objective</a:t>
                      </a: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</a:t>
                      </a:r>
                      <a:r>
                        <a:rPr kumimoji="0" lang="nl-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quantity</a:t>
                      </a: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B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576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2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8" name="Picture 2" descr="File:Coffee Grinder Zassenhau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7000"/>
                    </a14:imgEffect>
                    <a14:imgEffect>
                      <a14:brightnessContrast bright="-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962" y="0"/>
            <a:ext cx="5164038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194400" y="194400"/>
            <a:ext cx="8857107" cy="346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nl-NL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</a:t>
            </a: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                       : </a:t>
            </a: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model with ‘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inputs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nl-NL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outputs</a:t>
            </a: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</a:t>
            </a:r>
          </a:p>
          <a:p>
            <a:pPr algn="l">
              <a:lnSpc>
                <a:spcPct val="100000"/>
              </a:lnSpc>
              <a:spcAft>
                <a:spcPct val="0"/>
              </a:spcAft>
              <a:buFontTx/>
              <a:buNone/>
            </a:pPr>
            <a:endParaRPr lang="nl-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nl-NL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l">
              <a:lnSpc>
                <a:spcPct val="100000"/>
              </a:lnSpc>
              <a:spcAft>
                <a:spcPct val="0"/>
              </a:spcAft>
              <a:buFontTx/>
              <a:buNone/>
            </a:pPr>
            <a:endParaRPr lang="nl-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steer</a:t>
            </a:r>
            <a:r>
              <a:rPr lang="nl-NL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/control                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 = </a:t>
            </a:r>
            <a:r>
              <a:rPr lang="nl-NL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perturbations</a:t>
            </a: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endParaRPr lang="nl-N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output </a:t>
            </a: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nl-NL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</a:t>
            </a: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</a:t>
            </a: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realized</a:t>
            </a: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</a:p>
          <a:p>
            <a:pPr algn="l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desired</a:t>
            </a: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</a:t>
            </a:r>
            <a:endParaRPr lang="nl-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nl-NL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</a:t>
            </a: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verify</a:t>
            </a:r>
            <a:r>
              <a:rPr lang="nl-NL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 = EMPTY; </a:t>
            </a:r>
            <a:endParaRPr lang="nl-N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output </a:t>
            </a: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nl-NL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succeed</a:t>
            </a: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nl-NL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fail</a:t>
            </a: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(true or </a:t>
            </a:r>
            <a:r>
              <a:rPr lang="nl-NL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</a:t>
            </a: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l">
              <a:lnSpc>
                <a:spcPct val="100000"/>
              </a:lnSpc>
              <a:spcAft>
                <a:spcPct val="0"/>
              </a:spcAft>
              <a:buFontTx/>
              <a:buNone/>
            </a:pPr>
            <a:endParaRPr lang="nl-NL" sz="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5904656" y="4948014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http://commons.wikimedia.org/wiki/File:Coffee_Grinder_Zassenhaus.jpg</a:t>
            </a:r>
          </a:p>
        </p:txBody>
      </p:sp>
    </p:spTree>
    <p:extLst>
      <p:ext uri="{BB962C8B-B14F-4D97-AF65-F5344CB8AC3E}">
        <p14:creationId xmlns:p14="http://schemas.microsoft.com/office/powerpoint/2010/main" val="267840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7" grpId="0" uiExpand="1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3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4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http://cdn.morguefile.com/imageData/public/files/a/annika/preview/fldr_2008_11_07/file000154965223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37000"/>
                    </a14:imgEffect>
                    <a14:imgEffect>
                      <a14:brightnessContrast brigh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861" name="Text Box 13"/>
          <p:cNvSpPr txBox="1">
            <a:spLocks noChangeArrowheads="1"/>
          </p:cNvSpPr>
          <p:nvPr/>
        </p:nvSpPr>
        <p:spPr bwMode="auto">
          <a:xfrm>
            <a:off x="194400" y="194400"/>
            <a:ext cx="9396413" cy="553998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nl-NL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nl-NL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biker’s</a:t>
            </a:r>
            <a:r>
              <a:rPr lang="nl-NL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dilemma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hthoek 1"/>
          <p:cNvSpPr/>
          <p:nvPr/>
        </p:nvSpPr>
        <p:spPr>
          <a:xfrm rot="16200000">
            <a:off x="5427626" y="1212648"/>
            <a:ext cx="729032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http://cdn.morguefile.com/imageData/public/files/a/annika/preview/fldr_2008_11_07/file0001549652231.jpg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3275856" y="1098485"/>
            <a:ext cx="5400600" cy="1508105"/>
          </a:xfrm>
          <a:prstGeom prst="rect">
            <a:avLst/>
          </a:prstGeom>
          <a:blipFill dpi="0" rotWithShape="1">
            <a:blip r:embed="rId6" cstate="print">
              <a:alphaModFix amt="59000"/>
            </a:blip>
            <a:srcRect/>
            <a:stretch>
              <a:fillRect/>
            </a:stretch>
          </a:blipFill>
          <a:ln w="127000">
            <a:solidFill>
              <a:schemeClr val="bg2">
                <a:lumMod val="75000"/>
              </a:schemeClr>
            </a:solidFill>
          </a:ln>
          <a:effectLst>
            <a:outerShdw blurRad="368300" dist="330200" dir="3300000" sx="102000" sy="102000" algn="ctr" rotWithShape="0">
              <a:srgbClr val="000000">
                <a:alpha val="60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nl-N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According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preceding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scene,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constitutes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‘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bicycle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trip’?</a:t>
            </a:r>
            <a:endParaRPr lang="nl-NL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5036476" y="889729"/>
            <a:ext cx="1878470" cy="461665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38000">
                <a:schemeClr val="bg2">
                  <a:lumMod val="90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1"/>
          </a:gradFill>
          <a:effectLst>
            <a:outerShdw blurRad="508000" dist="152400" dir="4500000" sx="88000" sy="88000" algn="ctr" rotWithShape="0">
              <a:srgbClr val="000000">
                <a:alpha val="54000"/>
              </a:srgbClr>
            </a:outerShdw>
          </a:effectLst>
          <a:scene3d>
            <a:camera prst="obliqueTopLef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3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4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http://cdn.morguefile.com/imageData/public/files/a/annika/preview/fldr_2008_11_07/file000154965223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37000"/>
                    </a14:imgEffect>
                    <a14:imgEffect>
                      <a14:brightnessContrast brigh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861" name="Text Box 13"/>
          <p:cNvSpPr txBox="1">
            <a:spLocks noChangeArrowheads="1"/>
          </p:cNvSpPr>
          <p:nvPr/>
        </p:nvSpPr>
        <p:spPr bwMode="auto">
          <a:xfrm>
            <a:off x="194400" y="194400"/>
            <a:ext cx="9396413" cy="98488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nl-NL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nl-NL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biker’s</a:t>
            </a:r>
            <a:r>
              <a:rPr lang="nl-NL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dilemma: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FontTx/>
              <a:buNone/>
              <a:defRPr/>
            </a:pP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riding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far, get back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soon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get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tired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hthoek 1"/>
          <p:cNvSpPr/>
          <p:nvPr/>
        </p:nvSpPr>
        <p:spPr>
          <a:xfrm rot="16200000">
            <a:off x="5427626" y="1212648"/>
            <a:ext cx="729032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http://cdn.morguefile.com/imageData/public/files/a/annika/preview/fldr_2008_11_07/file0001549652231.jpg</a:t>
            </a:r>
          </a:p>
        </p:txBody>
      </p:sp>
    </p:spTree>
    <p:extLst>
      <p:ext uri="{BB962C8B-B14F-4D97-AF65-F5344CB8AC3E}">
        <p14:creationId xmlns:p14="http://schemas.microsoft.com/office/powerpoint/2010/main" val="114236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61" grpId="0" uiExpand="1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06" name="Text Box 10"/>
          <p:cNvSpPr txBox="1">
            <a:spLocks noChangeArrowheads="1"/>
          </p:cNvSpPr>
          <p:nvPr/>
        </p:nvSpPr>
        <p:spPr bwMode="auto">
          <a:xfrm>
            <a:off x="194400" y="2283718"/>
            <a:ext cx="7343775" cy="1837426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  <a:buFontTx/>
              <a:buNone/>
            </a:pP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</a:t>
            </a: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distance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(km)</a:t>
            </a:r>
            <a:endParaRPr lang="nl-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100000"/>
              </a:lnSpc>
              <a:buFontTx/>
              <a:buNone/>
            </a:pP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= time (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hour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nl-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100000"/>
              </a:lnSpc>
              <a:buFontTx/>
              <a:buNone/>
            </a:pP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=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(Joule) =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nl-NL" sz="2400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 </a:t>
            </a:r>
          </a:p>
          <a:p>
            <a:pPr algn="l">
              <a:lnSpc>
                <a:spcPct val="100000"/>
              </a:lnSpc>
              <a:buFontTx/>
              <a:buNone/>
            </a:pP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= c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A v</a:t>
            </a:r>
            <a:r>
              <a:rPr lang="nl-NL" sz="24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2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s</a:t>
            </a:r>
            <a:endParaRPr lang="nl-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0975" indent="-180975" algn="l">
              <a:lnSpc>
                <a:spcPct val="100000"/>
              </a:lnSpc>
              <a:spcBef>
                <a:spcPct val="30000"/>
              </a:spcBef>
              <a:spcAft>
                <a:spcPct val="30000"/>
              </a:spcAft>
              <a:buFontTx/>
              <a:buNone/>
            </a:pP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08909" name="Text Box 13"/>
          <p:cNvSpPr txBox="1">
            <a:spLocks noChangeArrowheads="1"/>
          </p:cNvSpPr>
          <p:nvPr/>
        </p:nvSpPr>
        <p:spPr bwMode="auto">
          <a:xfrm>
            <a:off x="4860032" y="2309267"/>
            <a:ext cx="5183609" cy="1846659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buFontTx/>
              <a:buNone/>
            </a:pP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 but do we have </a:t>
            </a:r>
            <a:endParaRPr lang="nl-N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None/>
            </a:pP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W=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nl-NL" sz="2400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t,s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</a:t>
            </a:r>
            <a:endParaRPr lang="nl-N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None/>
            </a:pP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s=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nl-NL" sz="2400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W,t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</a:t>
            </a:r>
            <a:endParaRPr lang="nl-N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None/>
            </a:pP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t=f</a:t>
            </a:r>
            <a:r>
              <a:rPr lang="nl-NL" sz="24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s,W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?  </a:t>
            </a:r>
          </a:p>
          <a:p>
            <a:pPr>
              <a:buFontTx/>
              <a:buNone/>
            </a:pP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depends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nl-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5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6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94400" y="194400"/>
            <a:ext cx="9396413" cy="98488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nl-NL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nl-NL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biker’s</a:t>
            </a:r>
            <a:r>
              <a:rPr lang="nl-NL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dilemma:</a:t>
            </a:r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FontTx/>
              <a:buNone/>
              <a:defRPr/>
            </a:pP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riding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far, get back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soon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get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tired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8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6" grpId="0" build="p"/>
      <p:bldP spid="20890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3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4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http://cdn.morguefile.com/imageData/public/files/b/beglib/preview/fldr_2010_05_17/file32312741570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6000"/>
                    </a14:imgEffect>
                    <a14:imgEffect>
                      <a14:brightnessContrast brigh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49"/>
            <a:ext cx="9144000" cy="515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Text Box 14"/>
          <p:cNvSpPr txBox="1">
            <a:spLocks noChangeArrowheads="1"/>
          </p:cNvSpPr>
          <p:nvPr/>
        </p:nvSpPr>
        <p:spPr bwMode="auto">
          <a:xfrm>
            <a:off x="194400" y="3795886"/>
            <a:ext cx="9144000" cy="1107996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buFontTx/>
              <a:buNone/>
            </a:pPr>
            <a:r>
              <a:rPr lang="nl-NL" sz="2400" dirty="0" err="1">
                <a:solidFill>
                  <a:schemeClr val="bg1"/>
                </a:solidFill>
              </a:rPr>
              <a:t>Unclarity</a:t>
            </a:r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2400" dirty="0" err="1">
                <a:solidFill>
                  <a:schemeClr val="bg1"/>
                </a:solidFill>
              </a:rPr>
              <a:t>about</a:t>
            </a:r>
            <a:r>
              <a:rPr lang="nl-NL" sz="2400" dirty="0">
                <a:solidFill>
                  <a:schemeClr val="bg1"/>
                </a:solidFill>
              </a:rPr>
              <a:t> ‘</a:t>
            </a:r>
            <a:r>
              <a:rPr lang="nl-NL" sz="2400" dirty="0" err="1">
                <a:solidFill>
                  <a:schemeClr val="bg1"/>
                </a:solidFill>
              </a:rPr>
              <a:t>what</a:t>
            </a:r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2400" dirty="0" err="1">
                <a:solidFill>
                  <a:schemeClr val="bg1"/>
                </a:solidFill>
              </a:rPr>
              <a:t>depends</a:t>
            </a:r>
            <a:r>
              <a:rPr lang="nl-NL" sz="2400" dirty="0">
                <a:solidFill>
                  <a:schemeClr val="bg1"/>
                </a:solidFill>
              </a:rPr>
              <a:t> on </a:t>
            </a:r>
            <a:r>
              <a:rPr lang="nl-NL" sz="2400" dirty="0" err="1">
                <a:solidFill>
                  <a:schemeClr val="bg1"/>
                </a:solidFill>
              </a:rPr>
              <a:t>what</a:t>
            </a:r>
            <a:r>
              <a:rPr lang="nl-NL" sz="2400" dirty="0">
                <a:solidFill>
                  <a:schemeClr val="bg1"/>
                </a:solidFill>
              </a:rPr>
              <a:t>’ </a:t>
            </a:r>
            <a:endParaRPr lang="nl-NL" sz="2400" dirty="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nl-NL" sz="2400" dirty="0" smtClean="0">
                <a:solidFill>
                  <a:schemeClr val="bg1"/>
                </a:solidFill>
              </a:rPr>
              <a:t>is </a:t>
            </a:r>
            <a:r>
              <a:rPr lang="nl-NL" sz="2400" dirty="0">
                <a:solidFill>
                  <a:schemeClr val="bg1"/>
                </a:solidFill>
              </a:rPr>
              <a:t>a </a:t>
            </a:r>
            <a:r>
              <a:rPr lang="nl-NL" sz="2400" dirty="0" err="1">
                <a:solidFill>
                  <a:schemeClr val="bg1"/>
                </a:solidFill>
              </a:rPr>
              <a:t>main</a:t>
            </a:r>
            <a:r>
              <a:rPr lang="nl-NL" sz="2400" dirty="0">
                <a:solidFill>
                  <a:schemeClr val="bg1"/>
                </a:solidFill>
              </a:rPr>
              <a:t> source of </a:t>
            </a:r>
            <a:r>
              <a:rPr lang="nl-NL" sz="2400" dirty="0" err="1">
                <a:solidFill>
                  <a:schemeClr val="bg1"/>
                </a:solidFill>
              </a:rPr>
              <a:t>confusion</a:t>
            </a:r>
            <a:r>
              <a:rPr lang="nl-NL" sz="2400" dirty="0">
                <a:solidFill>
                  <a:schemeClr val="bg1"/>
                </a:solidFill>
              </a:rPr>
              <a:t> in </a:t>
            </a:r>
            <a:r>
              <a:rPr lang="nl-NL" sz="2400" dirty="0" err="1">
                <a:solidFill>
                  <a:schemeClr val="bg1"/>
                </a:solidFill>
              </a:rPr>
              <a:t>functional</a:t>
            </a:r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2400" dirty="0" err="1">
                <a:solidFill>
                  <a:schemeClr val="bg1"/>
                </a:solidFill>
              </a:rPr>
              <a:t>models</a:t>
            </a:r>
            <a:r>
              <a:rPr lang="nl-NL" sz="2400" dirty="0" smtClean="0">
                <a:solidFill>
                  <a:schemeClr val="bg1"/>
                </a:solidFill>
              </a:rPr>
              <a:t>.</a:t>
            </a:r>
          </a:p>
          <a:p>
            <a:pPr>
              <a:buFontTx/>
              <a:buNone/>
            </a:pP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-do list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</a:t>
            </a:r>
            <a:r>
              <a:rPr lang="nl-NL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spaghetti.</a:t>
            </a:r>
            <a:endParaRPr lang="nl-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hthoek 1"/>
          <p:cNvSpPr/>
          <p:nvPr/>
        </p:nvSpPr>
        <p:spPr>
          <a:xfrm rot="16200000">
            <a:off x="6737383" y="23017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http://www.morguefile.com/archive/display/678614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395288" y="1383506"/>
            <a:ext cx="8640762" cy="276999"/>
          </a:xfrm>
          <a:prstGeom prst="rect">
            <a:avLst/>
          </a:prstGeom>
          <a:solidFill>
            <a:schemeClr val="bg1"/>
          </a:solidFill>
          <a:ln w="5080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0975" indent="-180975">
              <a:spcBef>
                <a:spcPct val="50000"/>
              </a:spcBef>
              <a:buFontTx/>
              <a:buNone/>
            </a:pPr>
            <a:r>
              <a:rPr lang="nl-NL"/>
              <a:t>Elaborate each of the 3 possibilities</a:t>
            </a:r>
          </a:p>
        </p:txBody>
      </p:sp>
      <p:grpSp>
        <p:nvGrpSpPr>
          <p:cNvPr id="11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2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3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2" descr="http://www.sxc.hu/pic/l/d/dl/dlritter/941007_241128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241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kstvak 2"/>
          <p:cNvSpPr txBox="1"/>
          <p:nvPr/>
        </p:nvSpPr>
        <p:spPr>
          <a:xfrm>
            <a:off x="194400" y="157633"/>
            <a:ext cx="9126537" cy="50784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From conceptual model to formal model: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while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your purpose is not satisfied: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	start with quantity you need for the purpose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	put this on the to-do list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	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while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the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todo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list is not empty: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		take a quantity from the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todo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list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		think: what does it depend on?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		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if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depends on nothing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			substitute constant value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		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else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			give an expression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			if possible, use dimensional analysis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			propose suitable mathematical expression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		think about assumptions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		verify dimensions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		add newly introduced quantities to the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todo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list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	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todo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list is empty: evaluate your model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as long as purpose is not satisfied: repeat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bldLvl="5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2583</TotalTime>
  <Words>2927</Words>
  <Application>Microsoft Office PowerPoint</Application>
  <PresentationFormat>Diavoorstelling (16:9)</PresentationFormat>
  <Paragraphs>727</Paragraphs>
  <Slides>37</Slides>
  <Notes>37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37</vt:i4>
      </vt:variant>
    </vt:vector>
  </HeadingPairs>
  <TitlesOfParts>
    <vt:vector size="38" baseType="lpstr">
      <vt:lpstr>Office Theme</vt:lpstr>
      <vt:lpstr>A core Course on Modeling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TU/e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kees van overveld</cp:lastModifiedBy>
  <cp:revision>256</cp:revision>
  <dcterms:created xsi:type="dcterms:W3CDTF">2013-05-16T11:19:57Z</dcterms:created>
  <dcterms:modified xsi:type="dcterms:W3CDTF">2013-12-03T07:24:09Z</dcterms:modified>
</cp:coreProperties>
</file>